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65" r:id="rId2"/>
    <p:sldId id="257" r:id="rId3"/>
    <p:sldId id="258" r:id="rId4"/>
    <p:sldId id="259" r:id="rId5"/>
    <p:sldId id="260" r:id="rId6"/>
    <p:sldId id="261" r:id="rId7"/>
    <p:sldId id="262" r:id="rId8"/>
    <p:sldId id="266" r:id="rId9"/>
    <p:sldId id="267" r:id="rId10"/>
    <p:sldId id="268" r:id="rId11"/>
    <p:sldId id="269" r:id="rId12"/>
    <p:sldId id="270" r:id="rId13"/>
    <p:sldId id="263" r:id="rId14"/>
    <p:sldId id="264" r:id="rId15"/>
    <p:sldId id="271" r:id="rId16"/>
    <p:sldId id="273" r:id="rId17"/>
    <p:sldId id="27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94660"/>
  </p:normalViewPr>
  <p:slideViewPr>
    <p:cSldViewPr snapToGrid="0" snapToObjects="1">
      <p:cViewPr varScale="1">
        <p:scale>
          <a:sx n="78" d="100"/>
          <a:sy n="78" d="100"/>
        </p:scale>
        <p:origin x="1013"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2.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B8EADA-79C7-4F97-B7C3-EAD1D48C57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CD73A63-DBEA-44BA-B51C-D1289DB66ECB}">
      <dgm:prSet/>
      <dgm:spPr/>
      <dgm:t>
        <a:bodyPr/>
        <a:lstStyle/>
        <a:p>
          <a:pPr>
            <a:lnSpc>
              <a:spcPct val="100000"/>
            </a:lnSpc>
          </a:pPr>
          <a:r>
            <a:rPr lang="en-US" b="1" dirty="0"/>
            <a:t>Overview</a:t>
          </a:r>
          <a:r>
            <a:rPr lang="en-US" dirty="0"/>
            <a:t>: Diabetes is a significant global health challenge with severe complications.</a:t>
          </a:r>
        </a:p>
      </dgm:t>
    </dgm:pt>
    <dgm:pt modelId="{1138DFFD-9735-4198-A087-E765B2E49E12}" type="parTrans" cxnId="{A99E9DE3-9BE4-4223-A599-26D78971BD56}">
      <dgm:prSet/>
      <dgm:spPr/>
      <dgm:t>
        <a:bodyPr/>
        <a:lstStyle/>
        <a:p>
          <a:endParaRPr lang="en-US"/>
        </a:p>
      </dgm:t>
    </dgm:pt>
    <dgm:pt modelId="{F5EBBDE7-08ED-48A3-BC21-DC60BC5E646B}" type="sibTrans" cxnId="{A99E9DE3-9BE4-4223-A599-26D78971BD56}">
      <dgm:prSet/>
      <dgm:spPr/>
      <dgm:t>
        <a:bodyPr/>
        <a:lstStyle/>
        <a:p>
          <a:endParaRPr lang="en-US"/>
        </a:p>
      </dgm:t>
    </dgm:pt>
    <dgm:pt modelId="{72C73B9D-DE89-43F0-A726-DAA80AA68582}">
      <dgm:prSet/>
      <dgm:spPr/>
      <dgm:t>
        <a:bodyPr/>
        <a:lstStyle/>
        <a:p>
          <a:pPr>
            <a:lnSpc>
              <a:spcPct val="100000"/>
            </a:lnSpc>
          </a:pPr>
          <a:r>
            <a:rPr lang="en-US" b="1" dirty="0"/>
            <a:t>Objective</a:t>
          </a:r>
          <a:r>
            <a:rPr lang="en-US" dirty="0"/>
            <a:t>: Develop a data-driven machine learning model for effective prediction and intervention.</a:t>
          </a:r>
        </a:p>
      </dgm:t>
    </dgm:pt>
    <dgm:pt modelId="{05EA96EE-601E-4082-97EA-2F66B4C44C43}" type="parTrans" cxnId="{932A2EBF-18C7-4293-AB8C-7CC174A73FCE}">
      <dgm:prSet/>
      <dgm:spPr/>
      <dgm:t>
        <a:bodyPr/>
        <a:lstStyle/>
        <a:p>
          <a:endParaRPr lang="en-US"/>
        </a:p>
      </dgm:t>
    </dgm:pt>
    <dgm:pt modelId="{DC828016-8E2C-4E73-AE23-29CD8908F71D}" type="sibTrans" cxnId="{932A2EBF-18C7-4293-AB8C-7CC174A73FCE}">
      <dgm:prSet/>
      <dgm:spPr/>
      <dgm:t>
        <a:bodyPr/>
        <a:lstStyle/>
        <a:p>
          <a:endParaRPr lang="en-US"/>
        </a:p>
      </dgm:t>
    </dgm:pt>
    <dgm:pt modelId="{99E7E305-27C8-41B2-A259-676D92D7DE0C}">
      <dgm:prSet/>
      <dgm:spPr/>
      <dgm:t>
        <a:bodyPr/>
        <a:lstStyle/>
        <a:p>
          <a:pPr>
            <a:lnSpc>
              <a:spcPct val="100000"/>
            </a:lnSpc>
          </a:pPr>
          <a:r>
            <a:rPr lang="en-US" b="1" dirty="0"/>
            <a:t>Dataset</a:t>
          </a:r>
          <a:r>
            <a:rPr lang="en-US" dirty="0"/>
            <a:t>: Pima Indian Diabetes Dataset (768 instances, 9 features).</a:t>
          </a:r>
        </a:p>
      </dgm:t>
    </dgm:pt>
    <dgm:pt modelId="{2C25E781-0A90-4565-A221-0B7F35EF5B4C}" type="parTrans" cxnId="{AF62CBFD-ECA4-4110-8D58-34904C0B39CE}">
      <dgm:prSet/>
      <dgm:spPr/>
      <dgm:t>
        <a:bodyPr/>
        <a:lstStyle/>
        <a:p>
          <a:endParaRPr lang="en-US"/>
        </a:p>
      </dgm:t>
    </dgm:pt>
    <dgm:pt modelId="{CAE1D6F5-BC28-4309-ACD2-9B1C7AAA31EE}" type="sibTrans" cxnId="{AF62CBFD-ECA4-4110-8D58-34904C0B39CE}">
      <dgm:prSet/>
      <dgm:spPr/>
      <dgm:t>
        <a:bodyPr/>
        <a:lstStyle/>
        <a:p>
          <a:endParaRPr lang="en-US"/>
        </a:p>
      </dgm:t>
    </dgm:pt>
    <dgm:pt modelId="{9CC000C5-4C6D-4C52-82C2-459591933077}">
      <dgm:prSet/>
      <dgm:spPr/>
      <dgm:t>
        <a:bodyPr/>
        <a:lstStyle/>
        <a:p>
          <a:pPr>
            <a:lnSpc>
              <a:spcPct val="100000"/>
            </a:lnSpc>
          </a:pPr>
          <a:r>
            <a:rPr lang="en-US" b="1" dirty="0"/>
            <a:t>Tools Used</a:t>
          </a:r>
          <a:r>
            <a:rPr lang="en-US" dirty="0"/>
            <a:t>: Python (Scikit-learn, Matplotlib, Seaborn).</a:t>
          </a:r>
        </a:p>
      </dgm:t>
    </dgm:pt>
    <dgm:pt modelId="{723E60BF-D241-4E7A-A8BF-9F6C809260BA}" type="parTrans" cxnId="{2F64DFB3-37EB-4CD9-99D3-76F997DF492F}">
      <dgm:prSet/>
      <dgm:spPr/>
      <dgm:t>
        <a:bodyPr/>
        <a:lstStyle/>
        <a:p>
          <a:endParaRPr lang="en-US"/>
        </a:p>
      </dgm:t>
    </dgm:pt>
    <dgm:pt modelId="{343B321A-4F86-4437-ADA4-C9BC948842FF}" type="sibTrans" cxnId="{2F64DFB3-37EB-4CD9-99D3-76F997DF492F}">
      <dgm:prSet/>
      <dgm:spPr/>
      <dgm:t>
        <a:bodyPr/>
        <a:lstStyle/>
        <a:p>
          <a:endParaRPr lang="en-US"/>
        </a:p>
      </dgm:t>
    </dgm:pt>
    <dgm:pt modelId="{A0D69613-234D-4100-94E5-8C6895E7BC36}">
      <dgm:prSet/>
      <dgm:spPr/>
      <dgm:t>
        <a:bodyPr/>
        <a:lstStyle/>
        <a:p>
          <a:pPr>
            <a:lnSpc>
              <a:spcPct val="100000"/>
            </a:lnSpc>
          </a:pPr>
          <a:r>
            <a:rPr lang="en-US" b="1" dirty="0"/>
            <a:t>Outcome</a:t>
          </a:r>
          <a:r>
            <a:rPr lang="en-US" dirty="0"/>
            <a:t>: Random Forest model identified as the most accurate (&gt;85%).</a:t>
          </a:r>
        </a:p>
      </dgm:t>
    </dgm:pt>
    <dgm:pt modelId="{D12FBDAA-0EF7-4F83-B9B0-4F0B01350EE4}" type="parTrans" cxnId="{A799F167-91D0-46D8-B8AC-7CF6DB81BD47}">
      <dgm:prSet/>
      <dgm:spPr/>
      <dgm:t>
        <a:bodyPr/>
        <a:lstStyle/>
        <a:p>
          <a:endParaRPr lang="en-US"/>
        </a:p>
      </dgm:t>
    </dgm:pt>
    <dgm:pt modelId="{8C86A415-5E8D-4623-A68A-676916661174}" type="sibTrans" cxnId="{A799F167-91D0-46D8-B8AC-7CF6DB81BD47}">
      <dgm:prSet/>
      <dgm:spPr/>
      <dgm:t>
        <a:bodyPr/>
        <a:lstStyle/>
        <a:p>
          <a:endParaRPr lang="en-US"/>
        </a:p>
      </dgm:t>
    </dgm:pt>
    <dgm:pt modelId="{14EEA8ED-A0BB-448B-8036-CDC58CA4FE77}" type="pres">
      <dgm:prSet presAssocID="{9CB8EADA-79C7-4F97-B7C3-EAD1D48C576C}" presName="root" presStyleCnt="0">
        <dgm:presLayoutVars>
          <dgm:dir/>
          <dgm:resizeHandles val="exact"/>
        </dgm:presLayoutVars>
      </dgm:prSet>
      <dgm:spPr/>
    </dgm:pt>
    <dgm:pt modelId="{536B8D75-2623-4FE7-ADF2-5CA574BF968C}" type="pres">
      <dgm:prSet presAssocID="{5CD73A63-DBEA-44BA-B51C-D1289DB66ECB}" presName="compNode" presStyleCnt="0"/>
      <dgm:spPr/>
    </dgm:pt>
    <dgm:pt modelId="{FBD72353-3416-4FF6-84D2-14F74CE2621B}" type="pres">
      <dgm:prSet presAssocID="{5CD73A63-DBEA-44BA-B51C-D1289DB66ECB}" presName="bgRect" presStyleLbl="bgShp" presStyleIdx="0" presStyleCnt="5"/>
      <dgm:spPr/>
    </dgm:pt>
    <dgm:pt modelId="{431B5BB2-3F52-447F-88AE-082DCC85FC5D}" type="pres">
      <dgm:prSet presAssocID="{5CD73A63-DBEA-44BA-B51C-D1289DB66EC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edle"/>
        </a:ext>
      </dgm:extLst>
    </dgm:pt>
    <dgm:pt modelId="{8BA03A00-1903-47E6-81D1-35CCE2B34CFF}" type="pres">
      <dgm:prSet presAssocID="{5CD73A63-DBEA-44BA-B51C-D1289DB66ECB}" presName="spaceRect" presStyleCnt="0"/>
      <dgm:spPr/>
    </dgm:pt>
    <dgm:pt modelId="{A8B45580-0967-4F4D-8FC7-38680A42C32E}" type="pres">
      <dgm:prSet presAssocID="{5CD73A63-DBEA-44BA-B51C-D1289DB66ECB}" presName="parTx" presStyleLbl="revTx" presStyleIdx="0" presStyleCnt="5">
        <dgm:presLayoutVars>
          <dgm:chMax val="0"/>
          <dgm:chPref val="0"/>
        </dgm:presLayoutVars>
      </dgm:prSet>
      <dgm:spPr/>
    </dgm:pt>
    <dgm:pt modelId="{1444FC84-BEA6-4248-ADE6-72547B65F30D}" type="pres">
      <dgm:prSet presAssocID="{F5EBBDE7-08ED-48A3-BC21-DC60BC5E646B}" presName="sibTrans" presStyleCnt="0"/>
      <dgm:spPr/>
    </dgm:pt>
    <dgm:pt modelId="{5348816C-CD0C-490E-856F-4326E0FA71E9}" type="pres">
      <dgm:prSet presAssocID="{72C73B9D-DE89-43F0-A726-DAA80AA68582}" presName="compNode" presStyleCnt="0"/>
      <dgm:spPr/>
    </dgm:pt>
    <dgm:pt modelId="{627CF526-7DDC-4689-B85D-4A5DF8F58718}" type="pres">
      <dgm:prSet presAssocID="{72C73B9D-DE89-43F0-A726-DAA80AA68582}" presName="bgRect" presStyleLbl="bgShp" presStyleIdx="1" presStyleCnt="5"/>
      <dgm:spPr/>
    </dgm:pt>
    <dgm:pt modelId="{CD4561EE-5E13-4F0A-B40C-DB2F39CDCDCC}" type="pres">
      <dgm:prSet presAssocID="{72C73B9D-DE89-43F0-A726-DAA80AA6858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CA7DC38B-097A-44F0-BE7C-1BC707B593C5}" type="pres">
      <dgm:prSet presAssocID="{72C73B9D-DE89-43F0-A726-DAA80AA68582}" presName="spaceRect" presStyleCnt="0"/>
      <dgm:spPr/>
    </dgm:pt>
    <dgm:pt modelId="{DDDC89F6-10F6-4E20-904C-D85205DA60CB}" type="pres">
      <dgm:prSet presAssocID="{72C73B9D-DE89-43F0-A726-DAA80AA68582}" presName="parTx" presStyleLbl="revTx" presStyleIdx="1" presStyleCnt="5">
        <dgm:presLayoutVars>
          <dgm:chMax val="0"/>
          <dgm:chPref val="0"/>
        </dgm:presLayoutVars>
      </dgm:prSet>
      <dgm:spPr/>
    </dgm:pt>
    <dgm:pt modelId="{62316A8A-5A11-4C4A-8798-77119DEBD6C0}" type="pres">
      <dgm:prSet presAssocID="{DC828016-8E2C-4E73-AE23-29CD8908F71D}" presName="sibTrans" presStyleCnt="0"/>
      <dgm:spPr/>
    </dgm:pt>
    <dgm:pt modelId="{AB0CD80B-5B6C-42F7-A337-7FA5F3548B29}" type="pres">
      <dgm:prSet presAssocID="{99E7E305-27C8-41B2-A259-676D92D7DE0C}" presName="compNode" presStyleCnt="0"/>
      <dgm:spPr/>
    </dgm:pt>
    <dgm:pt modelId="{B2149FBA-4666-45BC-88D7-46EC16F2D053}" type="pres">
      <dgm:prSet presAssocID="{99E7E305-27C8-41B2-A259-676D92D7DE0C}" presName="bgRect" presStyleLbl="bgShp" presStyleIdx="2" presStyleCnt="5"/>
      <dgm:spPr/>
    </dgm:pt>
    <dgm:pt modelId="{D7933501-E527-4D7B-9AF4-01E263B66C36}" type="pres">
      <dgm:prSet presAssocID="{99E7E305-27C8-41B2-A259-676D92D7DE0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46C77B5A-A489-4AF9-AC73-213A6F9B2170}" type="pres">
      <dgm:prSet presAssocID="{99E7E305-27C8-41B2-A259-676D92D7DE0C}" presName="spaceRect" presStyleCnt="0"/>
      <dgm:spPr/>
    </dgm:pt>
    <dgm:pt modelId="{878EF663-3230-4AE0-8A8B-896829973D01}" type="pres">
      <dgm:prSet presAssocID="{99E7E305-27C8-41B2-A259-676D92D7DE0C}" presName="parTx" presStyleLbl="revTx" presStyleIdx="2" presStyleCnt="5">
        <dgm:presLayoutVars>
          <dgm:chMax val="0"/>
          <dgm:chPref val="0"/>
        </dgm:presLayoutVars>
      </dgm:prSet>
      <dgm:spPr/>
    </dgm:pt>
    <dgm:pt modelId="{8A6F4F3B-7767-47ED-8370-635604B924B0}" type="pres">
      <dgm:prSet presAssocID="{CAE1D6F5-BC28-4309-ACD2-9B1C7AAA31EE}" presName="sibTrans" presStyleCnt="0"/>
      <dgm:spPr/>
    </dgm:pt>
    <dgm:pt modelId="{CB69C41A-D0F8-445A-B101-6F880D8311AD}" type="pres">
      <dgm:prSet presAssocID="{9CC000C5-4C6D-4C52-82C2-459591933077}" presName="compNode" presStyleCnt="0"/>
      <dgm:spPr/>
    </dgm:pt>
    <dgm:pt modelId="{9E54F168-319A-4BB1-870D-1CBCADF5FC63}" type="pres">
      <dgm:prSet presAssocID="{9CC000C5-4C6D-4C52-82C2-459591933077}" presName="bgRect" presStyleLbl="bgShp" presStyleIdx="3" presStyleCnt="5"/>
      <dgm:spPr/>
    </dgm:pt>
    <dgm:pt modelId="{73DFA9AD-281D-4B51-8E49-9CB1CA6E21C8}" type="pres">
      <dgm:prSet presAssocID="{9CC000C5-4C6D-4C52-82C2-45959193307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58919ED8-148C-4E65-9478-F5DCCEE91656}" type="pres">
      <dgm:prSet presAssocID="{9CC000C5-4C6D-4C52-82C2-459591933077}" presName="spaceRect" presStyleCnt="0"/>
      <dgm:spPr/>
    </dgm:pt>
    <dgm:pt modelId="{BC6BAA0F-66AC-4FFE-BBC8-94985F2671CE}" type="pres">
      <dgm:prSet presAssocID="{9CC000C5-4C6D-4C52-82C2-459591933077}" presName="parTx" presStyleLbl="revTx" presStyleIdx="3" presStyleCnt="5">
        <dgm:presLayoutVars>
          <dgm:chMax val="0"/>
          <dgm:chPref val="0"/>
        </dgm:presLayoutVars>
      </dgm:prSet>
      <dgm:spPr/>
    </dgm:pt>
    <dgm:pt modelId="{277DD102-64E2-4671-B0C8-4796F645BC3C}" type="pres">
      <dgm:prSet presAssocID="{343B321A-4F86-4437-ADA4-C9BC948842FF}" presName="sibTrans" presStyleCnt="0"/>
      <dgm:spPr/>
    </dgm:pt>
    <dgm:pt modelId="{90FFF362-6E29-4EA7-886E-2B25461ACD79}" type="pres">
      <dgm:prSet presAssocID="{A0D69613-234D-4100-94E5-8C6895E7BC36}" presName="compNode" presStyleCnt="0"/>
      <dgm:spPr/>
    </dgm:pt>
    <dgm:pt modelId="{C6DC6F6C-F098-403B-B0D9-F33377C55B2F}" type="pres">
      <dgm:prSet presAssocID="{A0D69613-234D-4100-94E5-8C6895E7BC36}" presName="bgRect" presStyleLbl="bgShp" presStyleIdx="4" presStyleCnt="5"/>
      <dgm:spPr/>
    </dgm:pt>
    <dgm:pt modelId="{07275852-90F8-42A2-B988-73DBF78C8FF3}" type="pres">
      <dgm:prSet presAssocID="{A0D69613-234D-4100-94E5-8C6895E7BC3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orest scene"/>
        </a:ext>
      </dgm:extLst>
    </dgm:pt>
    <dgm:pt modelId="{0191684B-CEEB-4B7A-961F-9E4D27B8E5AA}" type="pres">
      <dgm:prSet presAssocID="{A0D69613-234D-4100-94E5-8C6895E7BC36}" presName="spaceRect" presStyleCnt="0"/>
      <dgm:spPr/>
    </dgm:pt>
    <dgm:pt modelId="{78E73FE8-15DC-44F3-9A79-FAFC3CC14183}" type="pres">
      <dgm:prSet presAssocID="{A0D69613-234D-4100-94E5-8C6895E7BC36}" presName="parTx" presStyleLbl="revTx" presStyleIdx="4" presStyleCnt="5">
        <dgm:presLayoutVars>
          <dgm:chMax val="0"/>
          <dgm:chPref val="0"/>
        </dgm:presLayoutVars>
      </dgm:prSet>
      <dgm:spPr/>
    </dgm:pt>
  </dgm:ptLst>
  <dgm:cxnLst>
    <dgm:cxn modelId="{D51D1404-2FFC-4788-8ABD-663D98F30DB5}" type="presOf" srcId="{9CC000C5-4C6D-4C52-82C2-459591933077}" destId="{BC6BAA0F-66AC-4FFE-BBC8-94985F2671CE}" srcOrd="0" destOrd="0" presId="urn:microsoft.com/office/officeart/2018/2/layout/IconVerticalSolidList"/>
    <dgm:cxn modelId="{73768C39-442D-45AB-BDA7-D16AF82A4688}" type="presOf" srcId="{99E7E305-27C8-41B2-A259-676D92D7DE0C}" destId="{878EF663-3230-4AE0-8A8B-896829973D01}" srcOrd="0" destOrd="0" presId="urn:microsoft.com/office/officeart/2018/2/layout/IconVerticalSolidList"/>
    <dgm:cxn modelId="{A799F167-91D0-46D8-B8AC-7CF6DB81BD47}" srcId="{9CB8EADA-79C7-4F97-B7C3-EAD1D48C576C}" destId="{A0D69613-234D-4100-94E5-8C6895E7BC36}" srcOrd="4" destOrd="0" parTransId="{D12FBDAA-0EF7-4F83-B9B0-4F0B01350EE4}" sibTransId="{8C86A415-5E8D-4623-A68A-676916661174}"/>
    <dgm:cxn modelId="{D2198355-C3F2-4088-B540-6C425FB2053F}" type="presOf" srcId="{72C73B9D-DE89-43F0-A726-DAA80AA68582}" destId="{DDDC89F6-10F6-4E20-904C-D85205DA60CB}" srcOrd="0" destOrd="0" presId="urn:microsoft.com/office/officeart/2018/2/layout/IconVerticalSolidList"/>
    <dgm:cxn modelId="{1DDD9356-0A73-4E0B-95B1-F67513827622}" type="presOf" srcId="{A0D69613-234D-4100-94E5-8C6895E7BC36}" destId="{78E73FE8-15DC-44F3-9A79-FAFC3CC14183}" srcOrd="0" destOrd="0" presId="urn:microsoft.com/office/officeart/2018/2/layout/IconVerticalSolidList"/>
    <dgm:cxn modelId="{2F64DFB3-37EB-4CD9-99D3-76F997DF492F}" srcId="{9CB8EADA-79C7-4F97-B7C3-EAD1D48C576C}" destId="{9CC000C5-4C6D-4C52-82C2-459591933077}" srcOrd="3" destOrd="0" parTransId="{723E60BF-D241-4E7A-A8BF-9F6C809260BA}" sibTransId="{343B321A-4F86-4437-ADA4-C9BC948842FF}"/>
    <dgm:cxn modelId="{932A2EBF-18C7-4293-AB8C-7CC174A73FCE}" srcId="{9CB8EADA-79C7-4F97-B7C3-EAD1D48C576C}" destId="{72C73B9D-DE89-43F0-A726-DAA80AA68582}" srcOrd="1" destOrd="0" parTransId="{05EA96EE-601E-4082-97EA-2F66B4C44C43}" sibTransId="{DC828016-8E2C-4E73-AE23-29CD8908F71D}"/>
    <dgm:cxn modelId="{56187EC6-DF5C-4DF7-AD3A-C95CB9C6A122}" type="presOf" srcId="{9CB8EADA-79C7-4F97-B7C3-EAD1D48C576C}" destId="{14EEA8ED-A0BB-448B-8036-CDC58CA4FE77}" srcOrd="0" destOrd="0" presId="urn:microsoft.com/office/officeart/2018/2/layout/IconVerticalSolidList"/>
    <dgm:cxn modelId="{A99E9DE3-9BE4-4223-A599-26D78971BD56}" srcId="{9CB8EADA-79C7-4F97-B7C3-EAD1D48C576C}" destId="{5CD73A63-DBEA-44BA-B51C-D1289DB66ECB}" srcOrd="0" destOrd="0" parTransId="{1138DFFD-9735-4198-A087-E765B2E49E12}" sibTransId="{F5EBBDE7-08ED-48A3-BC21-DC60BC5E646B}"/>
    <dgm:cxn modelId="{B52AE0EE-5DE1-424E-BBF1-22811512901A}" type="presOf" srcId="{5CD73A63-DBEA-44BA-B51C-D1289DB66ECB}" destId="{A8B45580-0967-4F4D-8FC7-38680A42C32E}" srcOrd="0" destOrd="0" presId="urn:microsoft.com/office/officeart/2018/2/layout/IconVerticalSolidList"/>
    <dgm:cxn modelId="{AF62CBFD-ECA4-4110-8D58-34904C0B39CE}" srcId="{9CB8EADA-79C7-4F97-B7C3-EAD1D48C576C}" destId="{99E7E305-27C8-41B2-A259-676D92D7DE0C}" srcOrd="2" destOrd="0" parTransId="{2C25E781-0A90-4565-A221-0B7F35EF5B4C}" sibTransId="{CAE1D6F5-BC28-4309-ACD2-9B1C7AAA31EE}"/>
    <dgm:cxn modelId="{0F983329-1178-4F83-BC90-CF9CF7EBADEE}" type="presParOf" srcId="{14EEA8ED-A0BB-448B-8036-CDC58CA4FE77}" destId="{536B8D75-2623-4FE7-ADF2-5CA574BF968C}" srcOrd="0" destOrd="0" presId="urn:microsoft.com/office/officeart/2018/2/layout/IconVerticalSolidList"/>
    <dgm:cxn modelId="{162687AB-3C88-48A2-8405-EFC59186D93A}" type="presParOf" srcId="{536B8D75-2623-4FE7-ADF2-5CA574BF968C}" destId="{FBD72353-3416-4FF6-84D2-14F74CE2621B}" srcOrd="0" destOrd="0" presId="urn:microsoft.com/office/officeart/2018/2/layout/IconVerticalSolidList"/>
    <dgm:cxn modelId="{41B12D98-51DF-4BB4-AB4B-A177835ABFCC}" type="presParOf" srcId="{536B8D75-2623-4FE7-ADF2-5CA574BF968C}" destId="{431B5BB2-3F52-447F-88AE-082DCC85FC5D}" srcOrd="1" destOrd="0" presId="urn:microsoft.com/office/officeart/2018/2/layout/IconVerticalSolidList"/>
    <dgm:cxn modelId="{07A62882-9CF9-460A-B184-70F1FCF8F0F9}" type="presParOf" srcId="{536B8D75-2623-4FE7-ADF2-5CA574BF968C}" destId="{8BA03A00-1903-47E6-81D1-35CCE2B34CFF}" srcOrd="2" destOrd="0" presId="urn:microsoft.com/office/officeart/2018/2/layout/IconVerticalSolidList"/>
    <dgm:cxn modelId="{325936DA-133C-419A-B6F9-A966F60077D8}" type="presParOf" srcId="{536B8D75-2623-4FE7-ADF2-5CA574BF968C}" destId="{A8B45580-0967-4F4D-8FC7-38680A42C32E}" srcOrd="3" destOrd="0" presId="urn:microsoft.com/office/officeart/2018/2/layout/IconVerticalSolidList"/>
    <dgm:cxn modelId="{DBD66BBC-9C02-4890-A260-B4A8054B6774}" type="presParOf" srcId="{14EEA8ED-A0BB-448B-8036-CDC58CA4FE77}" destId="{1444FC84-BEA6-4248-ADE6-72547B65F30D}" srcOrd="1" destOrd="0" presId="urn:microsoft.com/office/officeart/2018/2/layout/IconVerticalSolidList"/>
    <dgm:cxn modelId="{F26D019A-AD2D-4206-8A4F-E0112907F1B6}" type="presParOf" srcId="{14EEA8ED-A0BB-448B-8036-CDC58CA4FE77}" destId="{5348816C-CD0C-490E-856F-4326E0FA71E9}" srcOrd="2" destOrd="0" presId="urn:microsoft.com/office/officeart/2018/2/layout/IconVerticalSolidList"/>
    <dgm:cxn modelId="{3DB771A3-3F31-4672-B437-CEFC6960B988}" type="presParOf" srcId="{5348816C-CD0C-490E-856F-4326E0FA71E9}" destId="{627CF526-7DDC-4689-B85D-4A5DF8F58718}" srcOrd="0" destOrd="0" presId="urn:microsoft.com/office/officeart/2018/2/layout/IconVerticalSolidList"/>
    <dgm:cxn modelId="{26ADBB0F-51F6-48C2-A242-38F351AB8B02}" type="presParOf" srcId="{5348816C-CD0C-490E-856F-4326E0FA71E9}" destId="{CD4561EE-5E13-4F0A-B40C-DB2F39CDCDCC}" srcOrd="1" destOrd="0" presId="urn:microsoft.com/office/officeart/2018/2/layout/IconVerticalSolidList"/>
    <dgm:cxn modelId="{0E52108F-8870-454A-9E20-45B4B5B823CF}" type="presParOf" srcId="{5348816C-CD0C-490E-856F-4326E0FA71E9}" destId="{CA7DC38B-097A-44F0-BE7C-1BC707B593C5}" srcOrd="2" destOrd="0" presId="urn:microsoft.com/office/officeart/2018/2/layout/IconVerticalSolidList"/>
    <dgm:cxn modelId="{7F2C5117-80B0-42E7-80BC-1A66AAF1D191}" type="presParOf" srcId="{5348816C-CD0C-490E-856F-4326E0FA71E9}" destId="{DDDC89F6-10F6-4E20-904C-D85205DA60CB}" srcOrd="3" destOrd="0" presId="urn:microsoft.com/office/officeart/2018/2/layout/IconVerticalSolidList"/>
    <dgm:cxn modelId="{583B4CE6-E16E-44B4-BA47-DA3CD9001121}" type="presParOf" srcId="{14EEA8ED-A0BB-448B-8036-CDC58CA4FE77}" destId="{62316A8A-5A11-4C4A-8798-77119DEBD6C0}" srcOrd="3" destOrd="0" presId="urn:microsoft.com/office/officeart/2018/2/layout/IconVerticalSolidList"/>
    <dgm:cxn modelId="{3C3D93C8-2904-48A3-A169-4B03C3F7F26D}" type="presParOf" srcId="{14EEA8ED-A0BB-448B-8036-CDC58CA4FE77}" destId="{AB0CD80B-5B6C-42F7-A337-7FA5F3548B29}" srcOrd="4" destOrd="0" presId="urn:microsoft.com/office/officeart/2018/2/layout/IconVerticalSolidList"/>
    <dgm:cxn modelId="{60D88775-85C9-4710-AA2B-255662D13D96}" type="presParOf" srcId="{AB0CD80B-5B6C-42F7-A337-7FA5F3548B29}" destId="{B2149FBA-4666-45BC-88D7-46EC16F2D053}" srcOrd="0" destOrd="0" presId="urn:microsoft.com/office/officeart/2018/2/layout/IconVerticalSolidList"/>
    <dgm:cxn modelId="{0C621C4B-B9EA-403A-B039-7394E7DA87CA}" type="presParOf" srcId="{AB0CD80B-5B6C-42F7-A337-7FA5F3548B29}" destId="{D7933501-E527-4D7B-9AF4-01E263B66C36}" srcOrd="1" destOrd="0" presId="urn:microsoft.com/office/officeart/2018/2/layout/IconVerticalSolidList"/>
    <dgm:cxn modelId="{86A131B6-A4FE-42D7-A8E0-EBF72FB4D9D7}" type="presParOf" srcId="{AB0CD80B-5B6C-42F7-A337-7FA5F3548B29}" destId="{46C77B5A-A489-4AF9-AC73-213A6F9B2170}" srcOrd="2" destOrd="0" presId="urn:microsoft.com/office/officeart/2018/2/layout/IconVerticalSolidList"/>
    <dgm:cxn modelId="{8A57366A-B3A1-4729-8E9C-1148155AA183}" type="presParOf" srcId="{AB0CD80B-5B6C-42F7-A337-7FA5F3548B29}" destId="{878EF663-3230-4AE0-8A8B-896829973D01}" srcOrd="3" destOrd="0" presId="urn:microsoft.com/office/officeart/2018/2/layout/IconVerticalSolidList"/>
    <dgm:cxn modelId="{7E8E5DA5-1797-4CBA-8F07-A4C947857051}" type="presParOf" srcId="{14EEA8ED-A0BB-448B-8036-CDC58CA4FE77}" destId="{8A6F4F3B-7767-47ED-8370-635604B924B0}" srcOrd="5" destOrd="0" presId="urn:microsoft.com/office/officeart/2018/2/layout/IconVerticalSolidList"/>
    <dgm:cxn modelId="{F25CB474-36B6-4C10-8BFA-1DBBED241518}" type="presParOf" srcId="{14EEA8ED-A0BB-448B-8036-CDC58CA4FE77}" destId="{CB69C41A-D0F8-445A-B101-6F880D8311AD}" srcOrd="6" destOrd="0" presId="urn:microsoft.com/office/officeart/2018/2/layout/IconVerticalSolidList"/>
    <dgm:cxn modelId="{9D4534F6-B5E9-49AB-A5A7-956D0ADFF5DA}" type="presParOf" srcId="{CB69C41A-D0F8-445A-B101-6F880D8311AD}" destId="{9E54F168-319A-4BB1-870D-1CBCADF5FC63}" srcOrd="0" destOrd="0" presId="urn:microsoft.com/office/officeart/2018/2/layout/IconVerticalSolidList"/>
    <dgm:cxn modelId="{B52EF0B9-3F6B-427A-9743-7A53176F2199}" type="presParOf" srcId="{CB69C41A-D0F8-445A-B101-6F880D8311AD}" destId="{73DFA9AD-281D-4B51-8E49-9CB1CA6E21C8}" srcOrd="1" destOrd="0" presId="urn:microsoft.com/office/officeart/2018/2/layout/IconVerticalSolidList"/>
    <dgm:cxn modelId="{AAC23EF2-327A-4B0F-AF29-3E0EF4F291AC}" type="presParOf" srcId="{CB69C41A-D0F8-445A-B101-6F880D8311AD}" destId="{58919ED8-148C-4E65-9478-F5DCCEE91656}" srcOrd="2" destOrd="0" presId="urn:microsoft.com/office/officeart/2018/2/layout/IconVerticalSolidList"/>
    <dgm:cxn modelId="{FE6F0E14-E3B3-41B9-A0AC-064C7A93FFC0}" type="presParOf" srcId="{CB69C41A-D0F8-445A-B101-6F880D8311AD}" destId="{BC6BAA0F-66AC-4FFE-BBC8-94985F2671CE}" srcOrd="3" destOrd="0" presId="urn:microsoft.com/office/officeart/2018/2/layout/IconVerticalSolidList"/>
    <dgm:cxn modelId="{914342AA-2D8E-4C50-91C2-51CD8EEAC93A}" type="presParOf" srcId="{14EEA8ED-A0BB-448B-8036-CDC58CA4FE77}" destId="{277DD102-64E2-4671-B0C8-4796F645BC3C}" srcOrd="7" destOrd="0" presId="urn:microsoft.com/office/officeart/2018/2/layout/IconVerticalSolidList"/>
    <dgm:cxn modelId="{2CC230B0-F0E8-46C5-832C-CE95C3FC0D82}" type="presParOf" srcId="{14EEA8ED-A0BB-448B-8036-CDC58CA4FE77}" destId="{90FFF362-6E29-4EA7-886E-2B25461ACD79}" srcOrd="8" destOrd="0" presId="urn:microsoft.com/office/officeart/2018/2/layout/IconVerticalSolidList"/>
    <dgm:cxn modelId="{C1B7CD73-E09F-42E3-AEC9-84AFF5938112}" type="presParOf" srcId="{90FFF362-6E29-4EA7-886E-2B25461ACD79}" destId="{C6DC6F6C-F098-403B-B0D9-F33377C55B2F}" srcOrd="0" destOrd="0" presId="urn:microsoft.com/office/officeart/2018/2/layout/IconVerticalSolidList"/>
    <dgm:cxn modelId="{ADE2F770-8805-4BB9-BE22-75B1365FE3AB}" type="presParOf" srcId="{90FFF362-6E29-4EA7-886E-2B25461ACD79}" destId="{07275852-90F8-42A2-B988-73DBF78C8FF3}" srcOrd="1" destOrd="0" presId="urn:microsoft.com/office/officeart/2018/2/layout/IconVerticalSolidList"/>
    <dgm:cxn modelId="{E4C0B485-5B21-41C5-87E8-103D12138F65}" type="presParOf" srcId="{90FFF362-6E29-4EA7-886E-2B25461ACD79}" destId="{0191684B-CEEB-4B7A-961F-9E4D27B8E5AA}" srcOrd="2" destOrd="0" presId="urn:microsoft.com/office/officeart/2018/2/layout/IconVerticalSolidList"/>
    <dgm:cxn modelId="{1D03055E-617A-4EC7-8F6A-4B45126D1F82}" type="presParOf" srcId="{90FFF362-6E29-4EA7-886E-2B25461ACD79}" destId="{78E73FE8-15DC-44F3-9A79-FAFC3CC1418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D6C616-79BC-49E0-BE97-793CF32081B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C6C09F6-5CA2-4843-9F0F-D89ECF97B245}">
      <dgm:prSet/>
      <dgm:spPr/>
      <dgm:t>
        <a:bodyPr/>
        <a:lstStyle/>
        <a:p>
          <a:r>
            <a:rPr lang="en-US"/>
            <a:t>• Key Insights:</a:t>
          </a:r>
        </a:p>
      </dgm:t>
    </dgm:pt>
    <dgm:pt modelId="{AF956077-C2A4-4C34-9400-726DCF169065}" type="parTrans" cxnId="{247959A1-7ED9-4994-B235-4302B983522E}">
      <dgm:prSet/>
      <dgm:spPr/>
      <dgm:t>
        <a:bodyPr/>
        <a:lstStyle/>
        <a:p>
          <a:endParaRPr lang="en-US"/>
        </a:p>
      </dgm:t>
    </dgm:pt>
    <dgm:pt modelId="{08C29F66-C235-4F21-AE32-E5B0CF1D1FB0}" type="sibTrans" cxnId="{247959A1-7ED9-4994-B235-4302B983522E}">
      <dgm:prSet/>
      <dgm:spPr/>
      <dgm:t>
        <a:bodyPr/>
        <a:lstStyle/>
        <a:p>
          <a:endParaRPr lang="en-US"/>
        </a:p>
      </dgm:t>
    </dgm:pt>
    <dgm:pt modelId="{4AC194BF-41B4-4CAD-BBDB-8A96370F8B6B}">
      <dgm:prSet/>
      <dgm:spPr/>
      <dgm:t>
        <a:bodyPr/>
        <a:lstStyle/>
        <a:p>
          <a:r>
            <a:rPr lang="en-US"/>
            <a:t>- Features like Glucose and BMI are critical for prediction.</a:t>
          </a:r>
        </a:p>
      </dgm:t>
    </dgm:pt>
    <dgm:pt modelId="{C41F82E2-245F-4E45-BC82-AFCD83EE1AED}" type="parTrans" cxnId="{D032767C-B416-4E43-A818-23E2E83189A6}">
      <dgm:prSet/>
      <dgm:spPr/>
      <dgm:t>
        <a:bodyPr/>
        <a:lstStyle/>
        <a:p>
          <a:endParaRPr lang="en-US"/>
        </a:p>
      </dgm:t>
    </dgm:pt>
    <dgm:pt modelId="{D3571F8D-268E-482B-968E-12DDFACF7182}" type="sibTrans" cxnId="{D032767C-B416-4E43-A818-23E2E83189A6}">
      <dgm:prSet/>
      <dgm:spPr/>
      <dgm:t>
        <a:bodyPr/>
        <a:lstStyle/>
        <a:p>
          <a:endParaRPr lang="en-US"/>
        </a:p>
      </dgm:t>
    </dgm:pt>
    <dgm:pt modelId="{7DE116C0-C297-4700-A1B1-6DD600F613D4}">
      <dgm:prSet/>
      <dgm:spPr/>
      <dgm:t>
        <a:bodyPr/>
        <a:lstStyle/>
        <a:p>
          <a:r>
            <a:rPr lang="en-US"/>
            <a:t>- Early detection can reduce complications by 30%-50%.</a:t>
          </a:r>
        </a:p>
      </dgm:t>
    </dgm:pt>
    <dgm:pt modelId="{47B9BB64-DC99-4854-BEB9-BECE57EC2DA7}" type="parTrans" cxnId="{2DD7E6E3-07B8-46EA-B011-09EBA6B38B2C}">
      <dgm:prSet/>
      <dgm:spPr/>
      <dgm:t>
        <a:bodyPr/>
        <a:lstStyle/>
        <a:p>
          <a:endParaRPr lang="en-US"/>
        </a:p>
      </dgm:t>
    </dgm:pt>
    <dgm:pt modelId="{A5C8A9A7-DC86-439F-8FBF-F8065F15B429}" type="sibTrans" cxnId="{2DD7E6E3-07B8-46EA-B011-09EBA6B38B2C}">
      <dgm:prSet/>
      <dgm:spPr/>
      <dgm:t>
        <a:bodyPr/>
        <a:lstStyle/>
        <a:p>
          <a:endParaRPr lang="en-US"/>
        </a:p>
      </dgm:t>
    </dgm:pt>
    <dgm:pt modelId="{C7A35535-51AA-4B78-9555-636512753EE1}">
      <dgm:prSet/>
      <dgm:spPr/>
      <dgm:t>
        <a:bodyPr/>
        <a:lstStyle/>
        <a:p>
          <a:r>
            <a:rPr lang="en-US"/>
            <a:t>- Model effectively handles imbalances in the dataset.</a:t>
          </a:r>
        </a:p>
      </dgm:t>
    </dgm:pt>
    <dgm:pt modelId="{AF91C505-A52C-4981-ADA4-97089739DB5D}" type="parTrans" cxnId="{51A7A664-C023-46CC-8752-F08AC89B3B94}">
      <dgm:prSet/>
      <dgm:spPr/>
      <dgm:t>
        <a:bodyPr/>
        <a:lstStyle/>
        <a:p>
          <a:endParaRPr lang="en-US"/>
        </a:p>
      </dgm:t>
    </dgm:pt>
    <dgm:pt modelId="{93A9C5EB-7027-46F8-BDE0-1460A9248AB7}" type="sibTrans" cxnId="{51A7A664-C023-46CC-8752-F08AC89B3B94}">
      <dgm:prSet/>
      <dgm:spPr/>
      <dgm:t>
        <a:bodyPr/>
        <a:lstStyle/>
        <a:p>
          <a:endParaRPr lang="en-US"/>
        </a:p>
      </dgm:t>
    </dgm:pt>
    <dgm:pt modelId="{6FCFDB62-4DFF-4EEF-8E0E-775F9DC38025}">
      <dgm:prSet/>
      <dgm:spPr/>
      <dgm:t>
        <a:bodyPr/>
        <a:lstStyle/>
        <a:p>
          <a:r>
            <a:rPr lang="en-US"/>
            <a:t>• Outcome:</a:t>
          </a:r>
        </a:p>
      </dgm:t>
    </dgm:pt>
    <dgm:pt modelId="{F4F16DAC-0703-4452-9A5E-A04C7ABEC425}" type="parTrans" cxnId="{AC387DFD-48A9-41A6-BAB7-8AAB31E8C5CB}">
      <dgm:prSet/>
      <dgm:spPr/>
      <dgm:t>
        <a:bodyPr/>
        <a:lstStyle/>
        <a:p>
          <a:endParaRPr lang="en-US"/>
        </a:p>
      </dgm:t>
    </dgm:pt>
    <dgm:pt modelId="{06D5D25E-5AAA-4C5F-8CB1-901667D7B857}" type="sibTrans" cxnId="{AC387DFD-48A9-41A6-BAB7-8AAB31E8C5CB}">
      <dgm:prSet/>
      <dgm:spPr/>
      <dgm:t>
        <a:bodyPr/>
        <a:lstStyle/>
        <a:p>
          <a:endParaRPr lang="en-US"/>
        </a:p>
      </dgm:t>
    </dgm:pt>
    <dgm:pt modelId="{C5A90845-D17D-4FD3-B6C6-59F076F6FFB7}">
      <dgm:prSet/>
      <dgm:spPr/>
      <dgm:t>
        <a:bodyPr/>
        <a:lstStyle/>
        <a:p>
          <a:r>
            <a:rPr lang="en-US"/>
            <a:t>- Random Forest outperformed other models in accuracy and recall.</a:t>
          </a:r>
        </a:p>
      </dgm:t>
    </dgm:pt>
    <dgm:pt modelId="{1806281A-2348-4021-A256-9F47BF34016B}" type="parTrans" cxnId="{9D4757CE-6565-41AF-BFBE-F4138439C659}">
      <dgm:prSet/>
      <dgm:spPr/>
      <dgm:t>
        <a:bodyPr/>
        <a:lstStyle/>
        <a:p>
          <a:endParaRPr lang="en-US"/>
        </a:p>
      </dgm:t>
    </dgm:pt>
    <dgm:pt modelId="{51442761-3DCC-41F1-BB4B-6EB18AFADB25}" type="sibTrans" cxnId="{9D4757CE-6565-41AF-BFBE-F4138439C659}">
      <dgm:prSet/>
      <dgm:spPr/>
      <dgm:t>
        <a:bodyPr/>
        <a:lstStyle/>
        <a:p>
          <a:endParaRPr lang="en-US"/>
        </a:p>
      </dgm:t>
    </dgm:pt>
    <dgm:pt modelId="{77B6EA8B-943C-4EBE-9424-BA6ABD7427A5}">
      <dgm:prSet/>
      <dgm:spPr/>
      <dgm:t>
        <a:bodyPr/>
        <a:lstStyle/>
        <a:p>
          <a:r>
            <a:rPr lang="en-US"/>
            <a:t>- Provides actionable insights for healthcare professionals.</a:t>
          </a:r>
        </a:p>
      </dgm:t>
    </dgm:pt>
    <dgm:pt modelId="{E448E93E-B1EB-4D7D-BFDB-9832B1AFF083}" type="parTrans" cxnId="{027E0F55-8849-43E9-9500-FA5254389994}">
      <dgm:prSet/>
      <dgm:spPr/>
      <dgm:t>
        <a:bodyPr/>
        <a:lstStyle/>
        <a:p>
          <a:endParaRPr lang="en-US"/>
        </a:p>
      </dgm:t>
    </dgm:pt>
    <dgm:pt modelId="{53C30A16-A0FF-4041-8284-EF2DA618A69B}" type="sibTrans" cxnId="{027E0F55-8849-43E9-9500-FA5254389994}">
      <dgm:prSet/>
      <dgm:spPr/>
      <dgm:t>
        <a:bodyPr/>
        <a:lstStyle/>
        <a:p>
          <a:endParaRPr lang="en-US"/>
        </a:p>
      </dgm:t>
    </dgm:pt>
    <dgm:pt modelId="{47BA3500-5099-4908-9389-24685AF569DC}" type="pres">
      <dgm:prSet presAssocID="{33D6C616-79BC-49E0-BE97-793CF32081BA}" presName="root" presStyleCnt="0">
        <dgm:presLayoutVars>
          <dgm:dir/>
          <dgm:resizeHandles val="exact"/>
        </dgm:presLayoutVars>
      </dgm:prSet>
      <dgm:spPr/>
    </dgm:pt>
    <dgm:pt modelId="{FECBD6FF-EA1B-4D0D-B8E4-CB99865AEE2E}" type="pres">
      <dgm:prSet presAssocID="{8C6C09F6-5CA2-4843-9F0F-D89ECF97B245}" presName="compNode" presStyleCnt="0"/>
      <dgm:spPr/>
    </dgm:pt>
    <dgm:pt modelId="{D4BFB12E-C4F5-465E-8C06-E8CEE47EE959}" type="pres">
      <dgm:prSet presAssocID="{8C6C09F6-5CA2-4843-9F0F-D89ECF97B245}" presName="bgRect" presStyleLbl="bgShp" presStyleIdx="0" presStyleCnt="7"/>
      <dgm:spPr/>
    </dgm:pt>
    <dgm:pt modelId="{D8972DA0-1987-44B8-B78B-224740A4E9B9}" type="pres">
      <dgm:prSet presAssocID="{8C6C09F6-5CA2-4843-9F0F-D89ECF97B245}"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B240A40C-55E6-438D-AE19-FBF0DDE5F8AC}" type="pres">
      <dgm:prSet presAssocID="{8C6C09F6-5CA2-4843-9F0F-D89ECF97B245}" presName="spaceRect" presStyleCnt="0"/>
      <dgm:spPr/>
    </dgm:pt>
    <dgm:pt modelId="{4D2F2DE0-59CD-4B0F-AA98-D6ED26C3C9DA}" type="pres">
      <dgm:prSet presAssocID="{8C6C09F6-5CA2-4843-9F0F-D89ECF97B245}" presName="parTx" presStyleLbl="revTx" presStyleIdx="0" presStyleCnt="7">
        <dgm:presLayoutVars>
          <dgm:chMax val="0"/>
          <dgm:chPref val="0"/>
        </dgm:presLayoutVars>
      </dgm:prSet>
      <dgm:spPr/>
    </dgm:pt>
    <dgm:pt modelId="{09FF6210-5AE2-4895-AF94-8A85325E6CC1}" type="pres">
      <dgm:prSet presAssocID="{08C29F66-C235-4F21-AE32-E5B0CF1D1FB0}" presName="sibTrans" presStyleCnt="0"/>
      <dgm:spPr/>
    </dgm:pt>
    <dgm:pt modelId="{2DD89755-2FA2-42F5-B809-1737BD2815A8}" type="pres">
      <dgm:prSet presAssocID="{4AC194BF-41B4-4CAD-BBDB-8A96370F8B6B}" presName="compNode" presStyleCnt="0"/>
      <dgm:spPr/>
    </dgm:pt>
    <dgm:pt modelId="{8B7588EC-5F43-4C32-A7E5-5F12386176DF}" type="pres">
      <dgm:prSet presAssocID="{4AC194BF-41B4-4CAD-BBDB-8A96370F8B6B}" presName="bgRect" presStyleLbl="bgShp" presStyleIdx="1" presStyleCnt="7"/>
      <dgm:spPr/>
    </dgm:pt>
    <dgm:pt modelId="{7AE9950D-0C12-4AE7-8046-7D0BE6C6EE1C}" type="pres">
      <dgm:prSet presAssocID="{4AC194BF-41B4-4CAD-BBDB-8A96370F8B6B}"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pple"/>
        </a:ext>
      </dgm:extLst>
    </dgm:pt>
    <dgm:pt modelId="{829D5E63-CC8F-43E6-BF2A-21C6FAA1A682}" type="pres">
      <dgm:prSet presAssocID="{4AC194BF-41B4-4CAD-BBDB-8A96370F8B6B}" presName="spaceRect" presStyleCnt="0"/>
      <dgm:spPr/>
    </dgm:pt>
    <dgm:pt modelId="{82AE0984-AD40-4415-8E13-118A69362BCF}" type="pres">
      <dgm:prSet presAssocID="{4AC194BF-41B4-4CAD-BBDB-8A96370F8B6B}" presName="parTx" presStyleLbl="revTx" presStyleIdx="1" presStyleCnt="7">
        <dgm:presLayoutVars>
          <dgm:chMax val="0"/>
          <dgm:chPref val="0"/>
        </dgm:presLayoutVars>
      </dgm:prSet>
      <dgm:spPr/>
    </dgm:pt>
    <dgm:pt modelId="{6DC456F7-4EA2-4D17-A304-7803C55381F5}" type="pres">
      <dgm:prSet presAssocID="{D3571F8D-268E-482B-968E-12DDFACF7182}" presName="sibTrans" presStyleCnt="0"/>
      <dgm:spPr/>
    </dgm:pt>
    <dgm:pt modelId="{C226F19D-7007-4344-B6B5-5574A990B138}" type="pres">
      <dgm:prSet presAssocID="{7DE116C0-C297-4700-A1B1-6DD600F613D4}" presName="compNode" presStyleCnt="0"/>
      <dgm:spPr/>
    </dgm:pt>
    <dgm:pt modelId="{45DFFEEC-2414-4F96-91BA-FE461FA2A35C}" type="pres">
      <dgm:prSet presAssocID="{7DE116C0-C297-4700-A1B1-6DD600F613D4}" presName="bgRect" presStyleLbl="bgShp" presStyleIdx="2" presStyleCnt="7"/>
      <dgm:spPr/>
    </dgm:pt>
    <dgm:pt modelId="{481DC329-5D04-4DB4-BD54-D80D654CAB9F}" type="pres">
      <dgm:prSet presAssocID="{7DE116C0-C297-4700-A1B1-6DD600F613D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tor"/>
        </a:ext>
      </dgm:extLst>
    </dgm:pt>
    <dgm:pt modelId="{39B50CFB-FE50-4401-A9C5-FFC00194152F}" type="pres">
      <dgm:prSet presAssocID="{7DE116C0-C297-4700-A1B1-6DD600F613D4}" presName="spaceRect" presStyleCnt="0"/>
      <dgm:spPr/>
    </dgm:pt>
    <dgm:pt modelId="{9DBFC29A-E5A7-4F9B-A229-659F34C4EE64}" type="pres">
      <dgm:prSet presAssocID="{7DE116C0-C297-4700-A1B1-6DD600F613D4}" presName="parTx" presStyleLbl="revTx" presStyleIdx="2" presStyleCnt="7">
        <dgm:presLayoutVars>
          <dgm:chMax val="0"/>
          <dgm:chPref val="0"/>
        </dgm:presLayoutVars>
      </dgm:prSet>
      <dgm:spPr/>
    </dgm:pt>
    <dgm:pt modelId="{9C83D0FD-8B3B-42E8-8EA3-529073AB825F}" type="pres">
      <dgm:prSet presAssocID="{A5C8A9A7-DC86-439F-8FBF-F8065F15B429}" presName="sibTrans" presStyleCnt="0"/>
      <dgm:spPr/>
    </dgm:pt>
    <dgm:pt modelId="{F3F72FB7-2B20-4FB1-91DD-BA371FE8BF8D}" type="pres">
      <dgm:prSet presAssocID="{C7A35535-51AA-4B78-9555-636512753EE1}" presName="compNode" presStyleCnt="0"/>
      <dgm:spPr/>
    </dgm:pt>
    <dgm:pt modelId="{5AC3AC4A-31B1-4C72-A8B4-F528A9216AD6}" type="pres">
      <dgm:prSet presAssocID="{C7A35535-51AA-4B78-9555-636512753EE1}" presName="bgRect" presStyleLbl="bgShp" presStyleIdx="3" presStyleCnt="7"/>
      <dgm:spPr/>
    </dgm:pt>
    <dgm:pt modelId="{4049B0ED-5B23-4628-80EC-D2A1E570EDD9}" type="pres">
      <dgm:prSet presAssocID="{C7A35535-51AA-4B78-9555-636512753EE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rrow Circle"/>
        </a:ext>
      </dgm:extLst>
    </dgm:pt>
    <dgm:pt modelId="{69C88EDE-B2A6-4538-AF52-CD80B875AA35}" type="pres">
      <dgm:prSet presAssocID="{C7A35535-51AA-4B78-9555-636512753EE1}" presName="spaceRect" presStyleCnt="0"/>
      <dgm:spPr/>
    </dgm:pt>
    <dgm:pt modelId="{DD3FA2CF-7D4D-48A7-B958-984BF50E86E0}" type="pres">
      <dgm:prSet presAssocID="{C7A35535-51AA-4B78-9555-636512753EE1}" presName="parTx" presStyleLbl="revTx" presStyleIdx="3" presStyleCnt="7">
        <dgm:presLayoutVars>
          <dgm:chMax val="0"/>
          <dgm:chPref val="0"/>
        </dgm:presLayoutVars>
      </dgm:prSet>
      <dgm:spPr/>
    </dgm:pt>
    <dgm:pt modelId="{206F7DD8-4222-4D07-9998-A23844C97542}" type="pres">
      <dgm:prSet presAssocID="{93A9C5EB-7027-46F8-BDE0-1460A9248AB7}" presName="sibTrans" presStyleCnt="0"/>
      <dgm:spPr/>
    </dgm:pt>
    <dgm:pt modelId="{82A4E7C6-C0E5-407F-B7A9-1873BA417AB8}" type="pres">
      <dgm:prSet presAssocID="{6FCFDB62-4DFF-4EEF-8E0E-775F9DC38025}" presName="compNode" presStyleCnt="0"/>
      <dgm:spPr/>
    </dgm:pt>
    <dgm:pt modelId="{715D2343-8FDD-437A-B3CC-A27E3D93F8BB}" type="pres">
      <dgm:prSet presAssocID="{6FCFDB62-4DFF-4EEF-8E0E-775F9DC38025}" presName="bgRect" presStyleLbl="bgShp" presStyleIdx="4" presStyleCnt="7"/>
      <dgm:spPr/>
    </dgm:pt>
    <dgm:pt modelId="{15500103-A12B-4029-BDBC-CBCC95E0E4C6}" type="pres">
      <dgm:prSet presAssocID="{6FCFDB62-4DFF-4EEF-8E0E-775F9DC38025}"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Venn Diagram"/>
        </a:ext>
      </dgm:extLst>
    </dgm:pt>
    <dgm:pt modelId="{D17FD86D-26D4-4D76-A341-DF114A24506B}" type="pres">
      <dgm:prSet presAssocID="{6FCFDB62-4DFF-4EEF-8E0E-775F9DC38025}" presName="spaceRect" presStyleCnt="0"/>
      <dgm:spPr/>
    </dgm:pt>
    <dgm:pt modelId="{1F42B8FC-65EC-4B06-B286-1B96C1125C9F}" type="pres">
      <dgm:prSet presAssocID="{6FCFDB62-4DFF-4EEF-8E0E-775F9DC38025}" presName="parTx" presStyleLbl="revTx" presStyleIdx="4" presStyleCnt="7">
        <dgm:presLayoutVars>
          <dgm:chMax val="0"/>
          <dgm:chPref val="0"/>
        </dgm:presLayoutVars>
      </dgm:prSet>
      <dgm:spPr/>
    </dgm:pt>
    <dgm:pt modelId="{4366A03E-630B-4248-9E5E-9D4ADEBA1E33}" type="pres">
      <dgm:prSet presAssocID="{06D5D25E-5AAA-4C5F-8CB1-901667D7B857}" presName="sibTrans" presStyleCnt="0"/>
      <dgm:spPr/>
    </dgm:pt>
    <dgm:pt modelId="{D15F6B8B-0676-4FF0-AA4D-758355AD3493}" type="pres">
      <dgm:prSet presAssocID="{C5A90845-D17D-4FD3-B6C6-59F076F6FFB7}" presName="compNode" presStyleCnt="0"/>
      <dgm:spPr/>
    </dgm:pt>
    <dgm:pt modelId="{CF8414BE-3549-493E-B1AB-1A74D64E2338}" type="pres">
      <dgm:prSet presAssocID="{C5A90845-D17D-4FD3-B6C6-59F076F6FFB7}" presName="bgRect" presStyleLbl="bgShp" presStyleIdx="5" presStyleCnt="7"/>
      <dgm:spPr/>
    </dgm:pt>
    <dgm:pt modelId="{B0C0C1C2-EBD7-44DA-AEDE-74144C8F8536}" type="pres">
      <dgm:prSet presAssocID="{C5A90845-D17D-4FD3-B6C6-59F076F6FFB7}"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orest scene"/>
        </a:ext>
      </dgm:extLst>
    </dgm:pt>
    <dgm:pt modelId="{783F507D-5E6F-44DA-AE5C-7E955E1A7452}" type="pres">
      <dgm:prSet presAssocID="{C5A90845-D17D-4FD3-B6C6-59F076F6FFB7}" presName="spaceRect" presStyleCnt="0"/>
      <dgm:spPr/>
    </dgm:pt>
    <dgm:pt modelId="{9432C680-53B3-4569-B56B-8AA7199B3AF7}" type="pres">
      <dgm:prSet presAssocID="{C5A90845-D17D-4FD3-B6C6-59F076F6FFB7}" presName="parTx" presStyleLbl="revTx" presStyleIdx="5" presStyleCnt="7">
        <dgm:presLayoutVars>
          <dgm:chMax val="0"/>
          <dgm:chPref val="0"/>
        </dgm:presLayoutVars>
      </dgm:prSet>
      <dgm:spPr/>
    </dgm:pt>
    <dgm:pt modelId="{B493CB06-CD4E-4B38-B976-A6F80C7B5800}" type="pres">
      <dgm:prSet presAssocID="{51442761-3DCC-41F1-BB4B-6EB18AFADB25}" presName="sibTrans" presStyleCnt="0"/>
      <dgm:spPr/>
    </dgm:pt>
    <dgm:pt modelId="{6CE504E0-841F-4DB5-B8A8-8F7C69F5E612}" type="pres">
      <dgm:prSet presAssocID="{77B6EA8B-943C-4EBE-9424-BA6ABD7427A5}" presName="compNode" presStyleCnt="0"/>
      <dgm:spPr/>
    </dgm:pt>
    <dgm:pt modelId="{86FAF7DE-113E-47B9-9650-21396AE44C97}" type="pres">
      <dgm:prSet presAssocID="{77B6EA8B-943C-4EBE-9424-BA6ABD7427A5}" presName="bgRect" presStyleLbl="bgShp" presStyleIdx="6" presStyleCnt="7"/>
      <dgm:spPr/>
    </dgm:pt>
    <dgm:pt modelId="{EB494A5A-7B7C-4EAE-89F1-D9B7B70A755C}" type="pres">
      <dgm:prSet presAssocID="{77B6EA8B-943C-4EBE-9424-BA6ABD7427A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lapper board"/>
        </a:ext>
      </dgm:extLst>
    </dgm:pt>
    <dgm:pt modelId="{A1DA12E4-3E49-4BD7-AF76-3DAC380EC1C3}" type="pres">
      <dgm:prSet presAssocID="{77B6EA8B-943C-4EBE-9424-BA6ABD7427A5}" presName="spaceRect" presStyleCnt="0"/>
      <dgm:spPr/>
    </dgm:pt>
    <dgm:pt modelId="{7E301254-5AFA-4EF3-8138-F13CAE7960BF}" type="pres">
      <dgm:prSet presAssocID="{77B6EA8B-943C-4EBE-9424-BA6ABD7427A5}" presName="parTx" presStyleLbl="revTx" presStyleIdx="6" presStyleCnt="7">
        <dgm:presLayoutVars>
          <dgm:chMax val="0"/>
          <dgm:chPref val="0"/>
        </dgm:presLayoutVars>
      </dgm:prSet>
      <dgm:spPr/>
    </dgm:pt>
  </dgm:ptLst>
  <dgm:cxnLst>
    <dgm:cxn modelId="{57EAB010-D506-4740-A1CC-49BCE9A60D82}" type="presOf" srcId="{77B6EA8B-943C-4EBE-9424-BA6ABD7427A5}" destId="{7E301254-5AFA-4EF3-8138-F13CAE7960BF}" srcOrd="0" destOrd="0" presId="urn:microsoft.com/office/officeart/2018/2/layout/IconVerticalSolidList"/>
    <dgm:cxn modelId="{F9264218-A3A8-4C1F-86DD-A167F4318880}" type="presOf" srcId="{C5A90845-D17D-4FD3-B6C6-59F076F6FFB7}" destId="{9432C680-53B3-4569-B56B-8AA7199B3AF7}" srcOrd="0" destOrd="0" presId="urn:microsoft.com/office/officeart/2018/2/layout/IconVerticalSolidList"/>
    <dgm:cxn modelId="{2CB6521A-1B6E-4035-8458-FA8EE112A333}" type="presOf" srcId="{4AC194BF-41B4-4CAD-BBDB-8A96370F8B6B}" destId="{82AE0984-AD40-4415-8E13-118A69362BCF}" srcOrd="0" destOrd="0" presId="urn:microsoft.com/office/officeart/2018/2/layout/IconVerticalSolidList"/>
    <dgm:cxn modelId="{51A7A664-C023-46CC-8752-F08AC89B3B94}" srcId="{33D6C616-79BC-49E0-BE97-793CF32081BA}" destId="{C7A35535-51AA-4B78-9555-636512753EE1}" srcOrd="3" destOrd="0" parTransId="{AF91C505-A52C-4981-ADA4-97089739DB5D}" sibTransId="{93A9C5EB-7027-46F8-BDE0-1460A9248AB7}"/>
    <dgm:cxn modelId="{027E0F55-8849-43E9-9500-FA5254389994}" srcId="{33D6C616-79BC-49E0-BE97-793CF32081BA}" destId="{77B6EA8B-943C-4EBE-9424-BA6ABD7427A5}" srcOrd="6" destOrd="0" parTransId="{E448E93E-B1EB-4D7D-BFDB-9832B1AFF083}" sibTransId="{53C30A16-A0FF-4041-8284-EF2DA618A69B}"/>
    <dgm:cxn modelId="{1AD9AD55-4510-47CB-8B37-58C0ED4EBCA7}" type="presOf" srcId="{C7A35535-51AA-4B78-9555-636512753EE1}" destId="{DD3FA2CF-7D4D-48A7-B958-984BF50E86E0}" srcOrd="0" destOrd="0" presId="urn:microsoft.com/office/officeart/2018/2/layout/IconVerticalSolidList"/>
    <dgm:cxn modelId="{D032767C-B416-4E43-A818-23E2E83189A6}" srcId="{33D6C616-79BC-49E0-BE97-793CF32081BA}" destId="{4AC194BF-41B4-4CAD-BBDB-8A96370F8B6B}" srcOrd="1" destOrd="0" parTransId="{C41F82E2-245F-4E45-BC82-AFCD83EE1AED}" sibTransId="{D3571F8D-268E-482B-968E-12DDFACF7182}"/>
    <dgm:cxn modelId="{39D3647E-2711-4C30-8987-A28601BAC633}" type="presOf" srcId="{7DE116C0-C297-4700-A1B1-6DD600F613D4}" destId="{9DBFC29A-E5A7-4F9B-A229-659F34C4EE64}" srcOrd="0" destOrd="0" presId="urn:microsoft.com/office/officeart/2018/2/layout/IconVerticalSolidList"/>
    <dgm:cxn modelId="{2B3E218D-60CC-49BD-ABF2-75679D7C3A72}" type="presOf" srcId="{6FCFDB62-4DFF-4EEF-8E0E-775F9DC38025}" destId="{1F42B8FC-65EC-4B06-B286-1B96C1125C9F}" srcOrd="0" destOrd="0" presId="urn:microsoft.com/office/officeart/2018/2/layout/IconVerticalSolidList"/>
    <dgm:cxn modelId="{247959A1-7ED9-4994-B235-4302B983522E}" srcId="{33D6C616-79BC-49E0-BE97-793CF32081BA}" destId="{8C6C09F6-5CA2-4843-9F0F-D89ECF97B245}" srcOrd="0" destOrd="0" parTransId="{AF956077-C2A4-4C34-9400-726DCF169065}" sibTransId="{08C29F66-C235-4F21-AE32-E5B0CF1D1FB0}"/>
    <dgm:cxn modelId="{6B70F1C2-6410-40E6-97C9-D20682E9990E}" type="presOf" srcId="{33D6C616-79BC-49E0-BE97-793CF32081BA}" destId="{47BA3500-5099-4908-9389-24685AF569DC}" srcOrd="0" destOrd="0" presId="urn:microsoft.com/office/officeart/2018/2/layout/IconVerticalSolidList"/>
    <dgm:cxn modelId="{9D4757CE-6565-41AF-BFBE-F4138439C659}" srcId="{33D6C616-79BC-49E0-BE97-793CF32081BA}" destId="{C5A90845-D17D-4FD3-B6C6-59F076F6FFB7}" srcOrd="5" destOrd="0" parTransId="{1806281A-2348-4021-A256-9F47BF34016B}" sibTransId="{51442761-3DCC-41F1-BB4B-6EB18AFADB25}"/>
    <dgm:cxn modelId="{F41147D8-35B5-426A-A3BC-EF80BF97B3A0}" type="presOf" srcId="{8C6C09F6-5CA2-4843-9F0F-D89ECF97B245}" destId="{4D2F2DE0-59CD-4B0F-AA98-D6ED26C3C9DA}" srcOrd="0" destOrd="0" presId="urn:microsoft.com/office/officeart/2018/2/layout/IconVerticalSolidList"/>
    <dgm:cxn modelId="{2DD7E6E3-07B8-46EA-B011-09EBA6B38B2C}" srcId="{33D6C616-79BC-49E0-BE97-793CF32081BA}" destId="{7DE116C0-C297-4700-A1B1-6DD600F613D4}" srcOrd="2" destOrd="0" parTransId="{47B9BB64-DC99-4854-BEB9-BECE57EC2DA7}" sibTransId="{A5C8A9A7-DC86-439F-8FBF-F8065F15B429}"/>
    <dgm:cxn modelId="{AC387DFD-48A9-41A6-BAB7-8AAB31E8C5CB}" srcId="{33D6C616-79BC-49E0-BE97-793CF32081BA}" destId="{6FCFDB62-4DFF-4EEF-8E0E-775F9DC38025}" srcOrd="4" destOrd="0" parTransId="{F4F16DAC-0703-4452-9A5E-A04C7ABEC425}" sibTransId="{06D5D25E-5AAA-4C5F-8CB1-901667D7B857}"/>
    <dgm:cxn modelId="{4CCB1D5B-BC03-4630-8303-B7D232AFCDF8}" type="presParOf" srcId="{47BA3500-5099-4908-9389-24685AF569DC}" destId="{FECBD6FF-EA1B-4D0D-B8E4-CB99865AEE2E}" srcOrd="0" destOrd="0" presId="urn:microsoft.com/office/officeart/2018/2/layout/IconVerticalSolidList"/>
    <dgm:cxn modelId="{E5FDFF01-BAE5-42EA-83CE-B32E750A4248}" type="presParOf" srcId="{FECBD6FF-EA1B-4D0D-B8E4-CB99865AEE2E}" destId="{D4BFB12E-C4F5-465E-8C06-E8CEE47EE959}" srcOrd="0" destOrd="0" presId="urn:microsoft.com/office/officeart/2018/2/layout/IconVerticalSolidList"/>
    <dgm:cxn modelId="{536BA64F-4F8C-4FF7-8DEA-C8FB496F12A3}" type="presParOf" srcId="{FECBD6FF-EA1B-4D0D-B8E4-CB99865AEE2E}" destId="{D8972DA0-1987-44B8-B78B-224740A4E9B9}" srcOrd="1" destOrd="0" presId="urn:microsoft.com/office/officeart/2018/2/layout/IconVerticalSolidList"/>
    <dgm:cxn modelId="{8F181E98-9D6C-425B-9536-20DD16C155E1}" type="presParOf" srcId="{FECBD6FF-EA1B-4D0D-B8E4-CB99865AEE2E}" destId="{B240A40C-55E6-438D-AE19-FBF0DDE5F8AC}" srcOrd="2" destOrd="0" presId="urn:microsoft.com/office/officeart/2018/2/layout/IconVerticalSolidList"/>
    <dgm:cxn modelId="{D6D3CBF1-02B5-4F3B-8D94-C901CD311463}" type="presParOf" srcId="{FECBD6FF-EA1B-4D0D-B8E4-CB99865AEE2E}" destId="{4D2F2DE0-59CD-4B0F-AA98-D6ED26C3C9DA}" srcOrd="3" destOrd="0" presId="urn:microsoft.com/office/officeart/2018/2/layout/IconVerticalSolidList"/>
    <dgm:cxn modelId="{B199B4A1-1761-4864-82E2-DCBDADA590CF}" type="presParOf" srcId="{47BA3500-5099-4908-9389-24685AF569DC}" destId="{09FF6210-5AE2-4895-AF94-8A85325E6CC1}" srcOrd="1" destOrd="0" presId="urn:microsoft.com/office/officeart/2018/2/layout/IconVerticalSolidList"/>
    <dgm:cxn modelId="{D56E5437-E9D0-4C18-A08B-5C504F41B6EF}" type="presParOf" srcId="{47BA3500-5099-4908-9389-24685AF569DC}" destId="{2DD89755-2FA2-42F5-B809-1737BD2815A8}" srcOrd="2" destOrd="0" presId="urn:microsoft.com/office/officeart/2018/2/layout/IconVerticalSolidList"/>
    <dgm:cxn modelId="{9A5FE338-B035-4375-9736-95276C9E1155}" type="presParOf" srcId="{2DD89755-2FA2-42F5-B809-1737BD2815A8}" destId="{8B7588EC-5F43-4C32-A7E5-5F12386176DF}" srcOrd="0" destOrd="0" presId="urn:microsoft.com/office/officeart/2018/2/layout/IconVerticalSolidList"/>
    <dgm:cxn modelId="{973F1370-3345-4198-AA28-EA5E59861D74}" type="presParOf" srcId="{2DD89755-2FA2-42F5-B809-1737BD2815A8}" destId="{7AE9950D-0C12-4AE7-8046-7D0BE6C6EE1C}" srcOrd="1" destOrd="0" presId="urn:microsoft.com/office/officeart/2018/2/layout/IconVerticalSolidList"/>
    <dgm:cxn modelId="{E33A2975-FC78-412E-BEA7-A59F637BC7CB}" type="presParOf" srcId="{2DD89755-2FA2-42F5-B809-1737BD2815A8}" destId="{829D5E63-CC8F-43E6-BF2A-21C6FAA1A682}" srcOrd="2" destOrd="0" presId="urn:microsoft.com/office/officeart/2018/2/layout/IconVerticalSolidList"/>
    <dgm:cxn modelId="{48854867-3D62-4829-9811-4F81A1FB5C7E}" type="presParOf" srcId="{2DD89755-2FA2-42F5-B809-1737BD2815A8}" destId="{82AE0984-AD40-4415-8E13-118A69362BCF}" srcOrd="3" destOrd="0" presId="urn:microsoft.com/office/officeart/2018/2/layout/IconVerticalSolidList"/>
    <dgm:cxn modelId="{5E5E5A22-345D-4534-837B-1EB47B69EE32}" type="presParOf" srcId="{47BA3500-5099-4908-9389-24685AF569DC}" destId="{6DC456F7-4EA2-4D17-A304-7803C55381F5}" srcOrd="3" destOrd="0" presId="urn:microsoft.com/office/officeart/2018/2/layout/IconVerticalSolidList"/>
    <dgm:cxn modelId="{EB76452D-45C9-4F6A-AD67-385D04E8D634}" type="presParOf" srcId="{47BA3500-5099-4908-9389-24685AF569DC}" destId="{C226F19D-7007-4344-B6B5-5574A990B138}" srcOrd="4" destOrd="0" presId="urn:microsoft.com/office/officeart/2018/2/layout/IconVerticalSolidList"/>
    <dgm:cxn modelId="{9F1B9791-2982-4161-A425-B1BEB6E1ED22}" type="presParOf" srcId="{C226F19D-7007-4344-B6B5-5574A990B138}" destId="{45DFFEEC-2414-4F96-91BA-FE461FA2A35C}" srcOrd="0" destOrd="0" presId="urn:microsoft.com/office/officeart/2018/2/layout/IconVerticalSolidList"/>
    <dgm:cxn modelId="{E2A35C9B-D865-4E5F-B6F7-0A40ED9A3D68}" type="presParOf" srcId="{C226F19D-7007-4344-B6B5-5574A990B138}" destId="{481DC329-5D04-4DB4-BD54-D80D654CAB9F}" srcOrd="1" destOrd="0" presId="urn:microsoft.com/office/officeart/2018/2/layout/IconVerticalSolidList"/>
    <dgm:cxn modelId="{7EEF5EB1-3FBB-4CD2-A24F-1208D49478DD}" type="presParOf" srcId="{C226F19D-7007-4344-B6B5-5574A990B138}" destId="{39B50CFB-FE50-4401-A9C5-FFC00194152F}" srcOrd="2" destOrd="0" presId="urn:microsoft.com/office/officeart/2018/2/layout/IconVerticalSolidList"/>
    <dgm:cxn modelId="{71B81A7F-1F26-4C51-9499-F9720914D6DA}" type="presParOf" srcId="{C226F19D-7007-4344-B6B5-5574A990B138}" destId="{9DBFC29A-E5A7-4F9B-A229-659F34C4EE64}" srcOrd="3" destOrd="0" presId="urn:microsoft.com/office/officeart/2018/2/layout/IconVerticalSolidList"/>
    <dgm:cxn modelId="{CE9D576C-C1E4-49F8-92A8-DE267698E102}" type="presParOf" srcId="{47BA3500-5099-4908-9389-24685AF569DC}" destId="{9C83D0FD-8B3B-42E8-8EA3-529073AB825F}" srcOrd="5" destOrd="0" presId="urn:microsoft.com/office/officeart/2018/2/layout/IconVerticalSolidList"/>
    <dgm:cxn modelId="{C57087B0-1E56-45C0-A799-B126B3503FF5}" type="presParOf" srcId="{47BA3500-5099-4908-9389-24685AF569DC}" destId="{F3F72FB7-2B20-4FB1-91DD-BA371FE8BF8D}" srcOrd="6" destOrd="0" presId="urn:microsoft.com/office/officeart/2018/2/layout/IconVerticalSolidList"/>
    <dgm:cxn modelId="{DBE9E8CA-5FA7-4378-97BD-1D19659D8768}" type="presParOf" srcId="{F3F72FB7-2B20-4FB1-91DD-BA371FE8BF8D}" destId="{5AC3AC4A-31B1-4C72-A8B4-F528A9216AD6}" srcOrd="0" destOrd="0" presId="urn:microsoft.com/office/officeart/2018/2/layout/IconVerticalSolidList"/>
    <dgm:cxn modelId="{0DB3588D-9563-4E76-96C6-62E6652367DE}" type="presParOf" srcId="{F3F72FB7-2B20-4FB1-91DD-BA371FE8BF8D}" destId="{4049B0ED-5B23-4628-80EC-D2A1E570EDD9}" srcOrd="1" destOrd="0" presId="urn:microsoft.com/office/officeart/2018/2/layout/IconVerticalSolidList"/>
    <dgm:cxn modelId="{AB0C9405-C034-4743-9730-2C5A2E095F73}" type="presParOf" srcId="{F3F72FB7-2B20-4FB1-91DD-BA371FE8BF8D}" destId="{69C88EDE-B2A6-4538-AF52-CD80B875AA35}" srcOrd="2" destOrd="0" presId="urn:microsoft.com/office/officeart/2018/2/layout/IconVerticalSolidList"/>
    <dgm:cxn modelId="{551F9535-9009-40B6-94A4-93302D2CF9EF}" type="presParOf" srcId="{F3F72FB7-2B20-4FB1-91DD-BA371FE8BF8D}" destId="{DD3FA2CF-7D4D-48A7-B958-984BF50E86E0}" srcOrd="3" destOrd="0" presId="urn:microsoft.com/office/officeart/2018/2/layout/IconVerticalSolidList"/>
    <dgm:cxn modelId="{16222864-49FC-4170-8B0C-3C35426541B2}" type="presParOf" srcId="{47BA3500-5099-4908-9389-24685AF569DC}" destId="{206F7DD8-4222-4D07-9998-A23844C97542}" srcOrd="7" destOrd="0" presId="urn:microsoft.com/office/officeart/2018/2/layout/IconVerticalSolidList"/>
    <dgm:cxn modelId="{8C0AEA59-E8B8-4ED2-AA60-86B2BBFA2B9D}" type="presParOf" srcId="{47BA3500-5099-4908-9389-24685AF569DC}" destId="{82A4E7C6-C0E5-407F-B7A9-1873BA417AB8}" srcOrd="8" destOrd="0" presId="urn:microsoft.com/office/officeart/2018/2/layout/IconVerticalSolidList"/>
    <dgm:cxn modelId="{BDC5B54E-F03C-4F1A-ADC1-EDB889B3FA6B}" type="presParOf" srcId="{82A4E7C6-C0E5-407F-B7A9-1873BA417AB8}" destId="{715D2343-8FDD-437A-B3CC-A27E3D93F8BB}" srcOrd="0" destOrd="0" presId="urn:microsoft.com/office/officeart/2018/2/layout/IconVerticalSolidList"/>
    <dgm:cxn modelId="{56720C5A-DFA5-4EBF-A1E3-C1787319E7A3}" type="presParOf" srcId="{82A4E7C6-C0E5-407F-B7A9-1873BA417AB8}" destId="{15500103-A12B-4029-BDBC-CBCC95E0E4C6}" srcOrd="1" destOrd="0" presId="urn:microsoft.com/office/officeart/2018/2/layout/IconVerticalSolidList"/>
    <dgm:cxn modelId="{FCC3A7DB-37DE-4A24-B34B-328504B39138}" type="presParOf" srcId="{82A4E7C6-C0E5-407F-B7A9-1873BA417AB8}" destId="{D17FD86D-26D4-4D76-A341-DF114A24506B}" srcOrd="2" destOrd="0" presId="urn:microsoft.com/office/officeart/2018/2/layout/IconVerticalSolidList"/>
    <dgm:cxn modelId="{C06FA0FD-035B-466E-B18C-7CE8AB0613CD}" type="presParOf" srcId="{82A4E7C6-C0E5-407F-B7A9-1873BA417AB8}" destId="{1F42B8FC-65EC-4B06-B286-1B96C1125C9F}" srcOrd="3" destOrd="0" presId="urn:microsoft.com/office/officeart/2018/2/layout/IconVerticalSolidList"/>
    <dgm:cxn modelId="{4921E49D-A492-4B7F-AD00-95BE096781D1}" type="presParOf" srcId="{47BA3500-5099-4908-9389-24685AF569DC}" destId="{4366A03E-630B-4248-9E5E-9D4ADEBA1E33}" srcOrd="9" destOrd="0" presId="urn:microsoft.com/office/officeart/2018/2/layout/IconVerticalSolidList"/>
    <dgm:cxn modelId="{1C023DB2-8302-46BA-8B79-0B7AB9C9B22C}" type="presParOf" srcId="{47BA3500-5099-4908-9389-24685AF569DC}" destId="{D15F6B8B-0676-4FF0-AA4D-758355AD3493}" srcOrd="10" destOrd="0" presId="urn:microsoft.com/office/officeart/2018/2/layout/IconVerticalSolidList"/>
    <dgm:cxn modelId="{642AABE6-F5D7-4642-B49B-34D586B4742B}" type="presParOf" srcId="{D15F6B8B-0676-4FF0-AA4D-758355AD3493}" destId="{CF8414BE-3549-493E-B1AB-1A74D64E2338}" srcOrd="0" destOrd="0" presId="urn:microsoft.com/office/officeart/2018/2/layout/IconVerticalSolidList"/>
    <dgm:cxn modelId="{B3BB19F8-564E-4CE5-989F-4E6D92216E1D}" type="presParOf" srcId="{D15F6B8B-0676-4FF0-AA4D-758355AD3493}" destId="{B0C0C1C2-EBD7-44DA-AEDE-74144C8F8536}" srcOrd="1" destOrd="0" presId="urn:microsoft.com/office/officeart/2018/2/layout/IconVerticalSolidList"/>
    <dgm:cxn modelId="{C0EA5806-5EE0-4B75-A656-32D3B55A274E}" type="presParOf" srcId="{D15F6B8B-0676-4FF0-AA4D-758355AD3493}" destId="{783F507D-5E6F-44DA-AE5C-7E955E1A7452}" srcOrd="2" destOrd="0" presId="urn:microsoft.com/office/officeart/2018/2/layout/IconVerticalSolidList"/>
    <dgm:cxn modelId="{275E55E2-66F3-46DF-A140-4C07ECFAADD7}" type="presParOf" srcId="{D15F6B8B-0676-4FF0-AA4D-758355AD3493}" destId="{9432C680-53B3-4569-B56B-8AA7199B3AF7}" srcOrd="3" destOrd="0" presId="urn:microsoft.com/office/officeart/2018/2/layout/IconVerticalSolidList"/>
    <dgm:cxn modelId="{51F319F2-8E93-4F9B-8ECD-DDC6E6C79B2B}" type="presParOf" srcId="{47BA3500-5099-4908-9389-24685AF569DC}" destId="{B493CB06-CD4E-4B38-B976-A6F80C7B5800}" srcOrd="11" destOrd="0" presId="urn:microsoft.com/office/officeart/2018/2/layout/IconVerticalSolidList"/>
    <dgm:cxn modelId="{A6D8901F-1389-4549-A2AD-84D6D71B413C}" type="presParOf" srcId="{47BA3500-5099-4908-9389-24685AF569DC}" destId="{6CE504E0-841F-4DB5-B8A8-8F7C69F5E612}" srcOrd="12" destOrd="0" presId="urn:microsoft.com/office/officeart/2018/2/layout/IconVerticalSolidList"/>
    <dgm:cxn modelId="{4BC167ED-C73B-473B-9A1A-DD60C84644F4}" type="presParOf" srcId="{6CE504E0-841F-4DB5-B8A8-8F7C69F5E612}" destId="{86FAF7DE-113E-47B9-9650-21396AE44C97}" srcOrd="0" destOrd="0" presId="urn:microsoft.com/office/officeart/2018/2/layout/IconVerticalSolidList"/>
    <dgm:cxn modelId="{4F5C00B4-BFBA-49F8-AC81-29DEAC26861F}" type="presParOf" srcId="{6CE504E0-841F-4DB5-B8A8-8F7C69F5E612}" destId="{EB494A5A-7B7C-4EAE-89F1-D9B7B70A755C}" srcOrd="1" destOrd="0" presId="urn:microsoft.com/office/officeart/2018/2/layout/IconVerticalSolidList"/>
    <dgm:cxn modelId="{2B7BE223-D713-4271-AE00-F5FCE467B2BB}" type="presParOf" srcId="{6CE504E0-841F-4DB5-B8A8-8F7C69F5E612}" destId="{A1DA12E4-3E49-4BD7-AF76-3DAC380EC1C3}" srcOrd="2" destOrd="0" presId="urn:microsoft.com/office/officeart/2018/2/layout/IconVerticalSolidList"/>
    <dgm:cxn modelId="{84D16B0A-9F8A-4FE6-96E3-66EDFB19450A}" type="presParOf" srcId="{6CE504E0-841F-4DB5-B8A8-8F7C69F5E612}" destId="{7E301254-5AFA-4EF3-8138-F13CAE7960B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D72353-3416-4FF6-84D2-14F74CE2621B}">
      <dsp:nvSpPr>
        <dsp:cNvPr id="0" name=""/>
        <dsp:cNvSpPr/>
      </dsp:nvSpPr>
      <dsp:spPr>
        <a:xfrm>
          <a:off x="0" y="4100"/>
          <a:ext cx="4435656" cy="8734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1B5BB2-3F52-447F-88AE-082DCC85FC5D}">
      <dsp:nvSpPr>
        <dsp:cNvPr id="0" name=""/>
        <dsp:cNvSpPr/>
      </dsp:nvSpPr>
      <dsp:spPr>
        <a:xfrm>
          <a:off x="264206" y="200617"/>
          <a:ext cx="480375" cy="480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8B45580-0967-4F4D-8FC7-38680A42C32E}">
      <dsp:nvSpPr>
        <dsp:cNvPr id="0" name=""/>
        <dsp:cNvSpPr/>
      </dsp:nvSpPr>
      <dsp:spPr>
        <a:xfrm>
          <a:off x="1008787" y="4100"/>
          <a:ext cx="3426868" cy="873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36" tIns="92436" rIns="92436" bIns="92436" numCol="1" spcCol="1270" anchor="ctr" anchorCtr="0">
          <a:noAutofit/>
        </a:bodyPr>
        <a:lstStyle/>
        <a:p>
          <a:pPr marL="0" lvl="0" indent="0" algn="l" defTabSz="711200">
            <a:lnSpc>
              <a:spcPct val="100000"/>
            </a:lnSpc>
            <a:spcBef>
              <a:spcPct val="0"/>
            </a:spcBef>
            <a:spcAft>
              <a:spcPct val="35000"/>
            </a:spcAft>
            <a:buNone/>
          </a:pPr>
          <a:r>
            <a:rPr lang="en-US" sz="1600" b="1" kern="1200" dirty="0"/>
            <a:t>Overview</a:t>
          </a:r>
          <a:r>
            <a:rPr lang="en-US" sz="1600" kern="1200" dirty="0"/>
            <a:t>: Diabetes is a significant global health challenge with severe complications.</a:t>
          </a:r>
        </a:p>
      </dsp:txBody>
      <dsp:txXfrm>
        <a:off x="1008787" y="4100"/>
        <a:ext cx="3426868" cy="873409"/>
      </dsp:txXfrm>
    </dsp:sp>
    <dsp:sp modelId="{627CF526-7DDC-4689-B85D-4A5DF8F58718}">
      <dsp:nvSpPr>
        <dsp:cNvPr id="0" name=""/>
        <dsp:cNvSpPr/>
      </dsp:nvSpPr>
      <dsp:spPr>
        <a:xfrm>
          <a:off x="0" y="1095862"/>
          <a:ext cx="4435656" cy="8734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4561EE-5E13-4F0A-B40C-DB2F39CDCDCC}">
      <dsp:nvSpPr>
        <dsp:cNvPr id="0" name=""/>
        <dsp:cNvSpPr/>
      </dsp:nvSpPr>
      <dsp:spPr>
        <a:xfrm>
          <a:off x="264206" y="1292379"/>
          <a:ext cx="480375" cy="480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DDC89F6-10F6-4E20-904C-D85205DA60CB}">
      <dsp:nvSpPr>
        <dsp:cNvPr id="0" name=""/>
        <dsp:cNvSpPr/>
      </dsp:nvSpPr>
      <dsp:spPr>
        <a:xfrm>
          <a:off x="1008787" y="1095862"/>
          <a:ext cx="3426868" cy="873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36" tIns="92436" rIns="92436" bIns="92436" numCol="1" spcCol="1270" anchor="ctr" anchorCtr="0">
          <a:noAutofit/>
        </a:bodyPr>
        <a:lstStyle/>
        <a:p>
          <a:pPr marL="0" lvl="0" indent="0" algn="l" defTabSz="711200">
            <a:lnSpc>
              <a:spcPct val="100000"/>
            </a:lnSpc>
            <a:spcBef>
              <a:spcPct val="0"/>
            </a:spcBef>
            <a:spcAft>
              <a:spcPct val="35000"/>
            </a:spcAft>
            <a:buNone/>
          </a:pPr>
          <a:r>
            <a:rPr lang="en-US" sz="1600" b="1" kern="1200" dirty="0"/>
            <a:t>Objective</a:t>
          </a:r>
          <a:r>
            <a:rPr lang="en-US" sz="1600" kern="1200" dirty="0"/>
            <a:t>: Develop a data-driven machine learning model for effective prediction and intervention.</a:t>
          </a:r>
        </a:p>
      </dsp:txBody>
      <dsp:txXfrm>
        <a:off x="1008787" y="1095862"/>
        <a:ext cx="3426868" cy="873409"/>
      </dsp:txXfrm>
    </dsp:sp>
    <dsp:sp modelId="{B2149FBA-4666-45BC-88D7-46EC16F2D053}">
      <dsp:nvSpPr>
        <dsp:cNvPr id="0" name=""/>
        <dsp:cNvSpPr/>
      </dsp:nvSpPr>
      <dsp:spPr>
        <a:xfrm>
          <a:off x="0" y="2187623"/>
          <a:ext cx="4435656" cy="8734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933501-E527-4D7B-9AF4-01E263B66C36}">
      <dsp:nvSpPr>
        <dsp:cNvPr id="0" name=""/>
        <dsp:cNvSpPr/>
      </dsp:nvSpPr>
      <dsp:spPr>
        <a:xfrm>
          <a:off x="264206" y="2384140"/>
          <a:ext cx="480375" cy="480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8EF663-3230-4AE0-8A8B-896829973D01}">
      <dsp:nvSpPr>
        <dsp:cNvPr id="0" name=""/>
        <dsp:cNvSpPr/>
      </dsp:nvSpPr>
      <dsp:spPr>
        <a:xfrm>
          <a:off x="1008787" y="2187623"/>
          <a:ext cx="3426868" cy="873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36" tIns="92436" rIns="92436" bIns="92436" numCol="1" spcCol="1270" anchor="ctr" anchorCtr="0">
          <a:noAutofit/>
        </a:bodyPr>
        <a:lstStyle/>
        <a:p>
          <a:pPr marL="0" lvl="0" indent="0" algn="l" defTabSz="711200">
            <a:lnSpc>
              <a:spcPct val="100000"/>
            </a:lnSpc>
            <a:spcBef>
              <a:spcPct val="0"/>
            </a:spcBef>
            <a:spcAft>
              <a:spcPct val="35000"/>
            </a:spcAft>
            <a:buNone/>
          </a:pPr>
          <a:r>
            <a:rPr lang="en-US" sz="1600" b="1" kern="1200" dirty="0"/>
            <a:t>Dataset</a:t>
          </a:r>
          <a:r>
            <a:rPr lang="en-US" sz="1600" kern="1200" dirty="0"/>
            <a:t>: Pima Indian Diabetes Dataset (768 instances, 9 features).</a:t>
          </a:r>
        </a:p>
      </dsp:txBody>
      <dsp:txXfrm>
        <a:off x="1008787" y="2187623"/>
        <a:ext cx="3426868" cy="873409"/>
      </dsp:txXfrm>
    </dsp:sp>
    <dsp:sp modelId="{9E54F168-319A-4BB1-870D-1CBCADF5FC63}">
      <dsp:nvSpPr>
        <dsp:cNvPr id="0" name=""/>
        <dsp:cNvSpPr/>
      </dsp:nvSpPr>
      <dsp:spPr>
        <a:xfrm>
          <a:off x="0" y="3279385"/>
          <a:ext cx="4435656" cy="8734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FA9AD-281D-4B51-8E49-9CB1CA6E21C8}">
      <dsp:nvSpPr>
        <dsp:cNvPr id="0" name=""/>
        <dsp:cNvSpPr/>
      </dsp:nvSpPr>
      <dsp:spPr>
        <a:xfrm>
          <a:off x="264206" y="3475902"/>
          <a:ext cx="480375" cy="4803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6BAA0F-66AC-4FFE-BBC8-94985F2671CE}">
      <dsp:nvSpPr>
        <dsp:cNvPr id="0" name=""/>
        <dsp:cNvSpPr/>
      </dsp:nvSpPr>
      <dsp:spPr>
        <a:xfrm>
          <a:off x="1008787" y="3279385"/>
          <a:ext cx="3426868" cy="873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36" tIns="92436" rIns="92436" bIns="92436" numCol="1" spcCol="1270" anchor="ctr" anchorCtr="0">
          <a:noAutofit/>
        </a:bodyPr>
        <a:lstStyle/>
        <a:p>
          <a:pPr marL="0" lvl="0" indent="0" algn="l" defTabSz="711200">
            <a:lnSpc>
              <a:spcPct val="100000"/>
            </a:lnSpc>
            <a:spcBef>
              <a:spcPct val="0"/>
            </a:spcBef>
            <a:spcAft>
              <a:spcPct val="35000"/>
            </a:spcAft>
            <a:buNone/>
          </a:pPr>
          <a:r>
            <a:rPr lang="en-US" sz="1600" b="1" kern="1200" dirty="0"/>
            <a:t>Tools Used</a:t>
          </a:r>
          <a:r>
            <a:rPr lang="en-US" sz="1600" kern="1200" dirty="0"/>
            <a:t>: Python (Scikit-learn, Matplotlib, Seaborn).</a:t>
          </a:r>
        </a:p>
      </dsp:txBody>
      <dsp:txXfrm>
        <a:off x="1008787" y="3279385"/>
        <a:ext cx="3426868" cy="873409"/>
      </dsp:txXfrm>
    </dsp:sp>
    <dsp:sp modelId="{C6DC6F6C-F098-403B-B0D9-F33377C55B2F}">
      <dsp:nvSpPr>
        <dsp:cNvPr id="0" name=""/>
        <dsp:cNvSpPr/>
      </dsp:nvSpPr>
      <dsp:spPr>
        <a:xfrm>
          <a:off x="0" y="4371147"/>
          <a:ext cx="4435656" cy="8734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275852-90F8-42A2-B988-73DBF78C8FF3}">
      <dsp:nvSpPr>
        <dsp:cNvPr id="0" name=""/>
        <dsp:cNvSpPr/>
      </dsp:nvSpPr>
      <dsp:spPr>
        <a:xfrm>
          <a:off x="264206" y="4567664"/>
          <a:ext cx="480375" cy="4803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8E73FE8-15DC-44F3-9A79-FAFC3CC14183}">
      <dsp:nvSpPr>
        <dsp:cNvPr id="0" name=""/>
        <dsp:cNvSpPr/>
      </dsp:nvSpPr>
      <dsp:spPr>
        <a:xfrm>
          <a:off x="1008787" y="4371147"/>
          <a:ext cx="3426868" cy="873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36" tIns="92436" rIns="92436" bIns="92436" numCol="1" spcCol="1270" anchor="ctr" anchorCtr="0">
          <a:noAutofit/>
        </a:bodyPr>
        <a:lstStyle/>
        <a:p>
          <a:pPr marL="0" lvl="0" indent="0" algn="l" defTabSz="711200">
            <a:lnSpc>
              <a:spcPct val="100000"/>
            </a:lnSpc>
            <a:spcBef>
              <a:spcPct val="0"/>
            </a:spcBef>
            <a:spcAft>
              <a:spcPct val="35000"/>
            </a:spcAft>
            <a:buNone/>
          </a:pPr>
          <a:r>
            <a:rPr lang="en-US" sz="1600" b="1" kern="1200" dirty="0"/>
            <a:t>Outcome</a:t>
          </a:r>
          <a:r>
            <a:rPr lang="en-US" sz="1600" kern="1200" dirty="0"/>
            <a:t>: Random Forest model identified as the most accurate (&gt;85%).</a:t>
          </a:r>
        </a:p>
      </dsp:txBody>
      <dsp:txXfrm>
        <a:off x="1008787" y="4371147"/>
        <a:ext cx="3426868" cy="8734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FB12E-C4F5-465E-8C06-E8CEE47EE959}">
      <dsp:nvSpPr>
        <dsp:cNvPr id="0" name=""/>
        <dsp:cNvSpPr/>
      </dsp:nvSpPr>
      <dsp:spPr>
        <a:xfrm>
          <a:off x="0" y="448"/>
          <a:ext cx="4435656" cy="617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972DA0-1987-44B8-B78B-224740A4E9B9}">
      <dsp:nvSpPr>
        <dsp:cNvPr id="0" name=""/>
        <dsp:cNvSpPr/>
      </dsp:nvSpPr>
      <dsp:spPr>
        <a:xfrm>
          <a:off x="186758" y="139359"/>
          <a:ext cx="339560" cy="339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D2F2DE0-59CD-4B0F-AA98-D6ED26C3C9DA}">
      <dsp:nvSpPr>
        <dsp:cNvPr id="0" name=""/>
        <dsp:cNvSpPr/>
      </dsp:nvSpPr>
      <dsp:spPr>
        <a:xfrm>
          <a:off x="713077" y="448"/>
          <a:ext cx="3722578" cy="617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40" tIns="65340" rIns="65340" bIns="65340" numCol="1" spcCol="1270" anchor="ctr" anchorCtr="0">
          <a:noAutofit/>
        </a:bodyPr>
        <a:lstStyle/>
        <a:p>
          <a:pPr marL="0" lvl="0" indent="0" algn="l" defTabSz="711200">
            <a:lnSpc>
              <a:spcPct val="90000"/>
            </a:lnSpc>
            <a:spcBef>
              <a:spcPct val="0"/>
            </a:spcBef>
            <a:spcAft>
              <a:spcPct val="35000"/>
            </a:spcAft>
            <a:buNone/>
          </a:pPr>
          <a:r>
            <a:rPr lang="en-US" sz="1600" kern="1200"/>
            <a:t>• Key Insights:</a:t>
          </a:r>
        </a:p>
      </dsp:txBody>
      <dsp:txXfrm>
        <a:off x="713077" y="448"/>
        <a:ext cx="3722578" cy="617383"/>
      </dsp:txXfrm>
    </dsp:sp>
    <dsp:sp modelId="{8B7588EC-5F43-4C32-A7E5-5F12386176DF}">
      <dsp:nvSpPr>
        <dsp:cNvPr id="0" name=""/>
        <dsp:cNvSpPr/>
      </dsp:nvSpPr>
      <dsp:spPr>
        <a:xfrm>
          <a:off x="0" y="772177"/>
          <a:ext cx="4435656" cy="617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E9950D-0C12-4AE7-8046-7D0BE6C6EE1C}">
      <dsp:nvSpPr>
        <dsp:cNvPr id="0" name=""/>
        <dsp:cNvSpPr/>
      </dsp:nvSpPr>
      <dsp:spPr>
        <a:xfrm>
          <a:off x="186758" y="911089"/>
          <a:ext cx="339560" cy="339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2AE0984-AD40-4415-8E13-118A69362BCF}">
      <dsp:nvSpPr>
        <dsp:cNvPr id="0" name=""/>
        <dsp:cNvSpPr/>
      </dsp:nvSpPr>
      <dsp:spPr>
        <a:xfrm>
          <a:off x="713077" y="772177"/>
          <a:ext cx="3722578" cy="617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40" tIns="65340" rIns="65340" bIns="65340" numCol="1" spcCol="1270" anchor="ctr" anchorCtr="0">
          <a:noAutofit/>
        </a:bodyPr>
        <a:lstStyle/>
        <a:p>
          <a:pPr marL="0" lvl="0" indent="0" algn="l" defTabSz="711200">
            <a:lnSpc>
              <a:spcPct val="90000"/>
            </a:lnSpc>
            <a:spcBef>
              <a:spcPct val="0"/>
            </a:spcBef>
            <a:spcAft>
              <a:spcPct val="35000"/>
            </a:spcAft>
            <a:buNone/>
          </a:pPr>
          <a:r>
            <a:rPr lang="en-US" sz="1600" kern="1200"/>
            <a:t>- Features like Glucose and BMI are critical for prediction.</a:t>
          </a:r>
        </a:p>
      </dsp:txBody>
      <dsp:txXfrm>
        <a:off x="713077" y="772177"/>
        <a:ext cx="3722578" cy="617383"/>
      </dsp:txXfrm>
    </dsp:sp>
    <dsp:sp modelId="{45DFFEEC-2414-4F96-91BA-FE461FA2A35C}">
      <dsp:nvSpPr>
        <dsp:cNvPr id="0" name=""/>
        <dsp:cNvSpPr/>
      </dsp:nvSpPr>
      <dsp:spPr>
        <a:xfrm>
          <a:off x="0" y="1543907"/>
          <a:ext cx="4435656" cy="617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1DC329-5D04-4DB4-BD54-D80D654CAB9F}">
      <dsp:nvSpPr>
        <dsp:cNvPr id="0" name=""/>
        <dsp:cNvSpPr/>
      </dsp:nvSpPr>
      <dsp:spPr>
        <a:xfrm>
          <a:off x="186758" y="1682818"/>
          <a:ext cx="339560" cy="339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BFC29A-E5A7-4F9B-A229-659F34C4EE64}">
      <dsp:nvSpPr>
        <dsp:cNvPr id="0" name=""/>
        <dsp:cNvSpPr/>
      </dsp:nvSpPr>
      <dsp:spPr>
        <a:xfrm>
          <a:off x="713077" y="1543907"/>
          <a:ext cx="3722578" cy="617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40" tIns="65340" rIns="65340" bIns="65340" numCol="1" spcCol="1270" anchor="ctr" anchorCtr="0">
          <a:noAutofit/>
        </a:bodyPr>
        <a:lstStyle/>
        <a:p>
          <a:pPr marL="0" lvl="0" indent="0" algn="l" defTabSz="711200">
            <a:lnSpc>
              <a:spcPct val="90000"/>
            </a:lnSpc>
            <a:spcBef>
              <a:spcPct val="0"/>
            </a:spcBef>
            <a:spcAft>
              <a:spcPct val="35000"/>
            </a:spcAft>
            <a:buNone/>
          </a:pPr>
          <a:r>
            <a:rPr lang="en-US" sz="1600" kern="1200"/>
            <a:t>- Early detection can reduce complications by 30%-50%.</a:t>
          </a:r>
        </a:p>
      </dsp:txBody>
      <dsp:txXfrm>
        <a:off x="713077" y="1543907"/>
        <a:ext cx="3722578" cy="617383"/>
      </dsp:txXfrm>
    </dsp:sp>
    <dsp:sp modelId="{5AC3AC4A-31B1-4C72-A8B4-F528A9216AD6}">
      <dsp:nvSpPr>
        <dsp:cNvPr id="0" name=""/>
        <dsp:cNvSpPr/>
      </dsp:nvSpPr>
      <dsp:spPr>
        <a:xfrm>
          <a:off x="0" y="2315636"/>
          <a:ext cx="4435656" cy="617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49B0ED-5B23-4628-80EC-D2A1E570EDD9}">
      <dsp:nvSpPr>
        <dsp:cNvPr id="0" name=""/>
        <dsp:cNvSpPr/>
      </dsp:nvSpPr>
      <dsp:spPr>
        <a:xfrm>
          <a:off x="186758" y="2454548"/>
          <a:ext cx="339560" cy="339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D3FA2CF-7D4D-48A7-B958-984BF50E86E0}">
      <dsp:nvSpPr>
        <dsp:cNvPr id="0" name=""/>
        <dsp:cNvSpPr/>
      </dsp:nvSpPr>
      <dsp:spPr>
        <a:xfrm>
          <a:off x="713077" y="2315636"/>
          <a:ext cx="3722578" cy="617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40" tIns="65340" rIns="65340" bIns="65340" numCol="1" spcCol="1270" anchor="ctr" anchorCtr="0">
          <a:noAutofit/>
        </a:bodyPr>
        <a:lstStyle/>
        <a:p>
          <a:pPr marL="0" lvl="0" indent="0" algn="l" defTabSz="711200">
            <a:lnSpc>
              <a:spcPct val="90000"/>
            </a:lnSpc>
            <a:spcBef>
              <a:spcPct val="0"/>
            </a:spcBef>
            <a:spcAft>
              <a:spcPct val="35000"/>
            </a:spcAft>
            <a:buNone/>
          </a:pPr>
          <a:r>
            <a:rPr lang="en-US" sz="1600" kern="1200"/>
            <a:t>- Model effectively handles imbalances in the dataset.</a:t>
          </a:r>
        </a:p>
      </dsp:txBody>
      <dsp:txXfrm>
        <a:off x="713077" y="2315636"/>
        <a:ext cx="3722578" cy="617383"/>
      </dsp:txXfrm>
    </dsp:sp>
    <dsp:sp modelId="{715D2343-8FDD-437A-B3CC-A27E3D93F8BB}">
      <dsp:nvSpPr>
        <dsp:cNvPr id="0" name=""/>
        <dsp:cNvSpPr/>
      </dsp:nvSpPr>
      <dsp:spPr>
        <a:xfrm>
          <a:off x="0" y="3087366"/>
          <a:ext cx="4435656" cy="617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500103-A12B-4029-BDBC-CBCC95E0E4C6}">
      <dsp:nvSpPr>
        <dsp:cNvPr id="0" name=""/>
        <dsp:cNvSpPr/>
      </dsp:nvSpPr>
      <dsp:spPr>
        <a:xfrm>
          <a:off x="186758" y="3226277"/>
          <a:ext cx="339560" cy="3395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42B8FC-65EC-4B06-B286-1B96C1125C9F}">
      <dsp:nvSpPr>
        <dsp:cNvPr id="0" name=""/>
        <dsp:cNvSpPr/>
      </dsp:nvSpPr>
      <dsp:spPr>
        <a:xfrm>
          <a:off x="713077" y="3087366"/>
          <a:ext cx="3722578" cy="617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40" tIns="65340" rIns="65340" bIns="65340" numCol="1" spcCol="1270" anchor="ctr" anchorCtr="0">
          <a:noAutofit/>
        </a:bodyPr>
        <a:lstStyle/>
        <a:p>
          <a:pPr marL="0" lvl="0" indent="0" algn="l" defTabSz="711200">
            <a:lnSpc>
              <a:spcPct val="90000"/>
            </a:lnSpc>
            <a:spcBef>
              <a:spcPct val="0"/>
            </a:spcBef>
            <a:spcAft>
              <a:spcPct val="35000"/>
            </a:spcAft>
            <a:buNone/>
          </a:pPr>
          <a:r>
            <a:rPr lang="en-US" sz="1600" kern="1200"/>
            <a:t>• Outcome:</a:t>
          </a:r>
        </a:p>
      </dsp:txBody>
      <dsp:txXfrm>
        <a:off x="713077" y="3087366"/>
        <a:ext cx="3722578" cy="617383"/>
      </dsp:txXfrm>
    </dsp:sp>
    <dsp:sp modelId="{CF8414BE-3549-493E-B1AB-1A74D64E2338}">
      <dsp:nvSpPr>
        <dsp:cNvPr id="0" name=""/>
        <dsp:cNvSpPr/>
      </dsp:nvSpPr>
      <dsp:spPr>
        <a:xfrm>
          <a:off x="0" y="3859095"/>
          <a:ext cx="4435656" cy="617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C0C1C2-EBD7-44DA-AEDE-74144C8F8536}">
      <dsp:nvSpPr>
        <dsp:cNvPr id="0" name=""/>
        <dsp:cNvSpPr/>
      </dsp:nvSpPr>
      <dsp:spPr>
        <a:xfrm>
          <a:off x="186758" y="3998006"/>
          <a:ext cx="339560" cy="33956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32C680-53B3-4569-B56B-8AA7199B3AF7}">
      <dsp:nvSpPr>
        <dsp:cNvPr id="0" name=""/>
        <dsp:cNvSpPr/>
      </dsp:nvSpPr>
      <dsp:spPr>
        <a:xfrm>
          <a:off x="713077" y="3859095"/>
          <a:ext cx="3722578" cy="617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40" tIns="65340" rIns="65340" bIns="65340" numCol="1" spcCol="1270" anchor="ctr" anchorCtr="0">
          <a:noAutofit/>
        </a:bodyPr>
        <a:lstStyle/>
        <a:p>
          <a:pPr marL="0" lvl="0" indent="0" algn="l" defTabSz="711200">
            <a:lnSpc>
              <a:spcPct val="90000"/>
            </a:lnSpc>
            <a:spcBef>
              <a:spcPct val="0"/>
            </a:spcBef>
            <a:spcAft>
              <a:spcPct val="35000"/>
            </a:spcAft>
            <a:buNone/>
          </a:pPr>
          <a:r>
            <a:rPr lang="en-US" sz="1600" kern="1200"/>
            <a:t>- Random Forest outperformed other models in accuracy and recall.</a:t>
          </a:r>
        </a:p>
      </dsp:txBody>
      <dsp:txXfrm>
        <a:off x="713077" y="3859095"/>
        <a:ext cx="3722578" cy="617383"/>
      </dsp:txXfrm>
    </dsp:sp>
    <dsp:sp modelId="{86FAF7DE-113E-47B9-9650-21396AE44C97}">
      <dsp:nvSpPr>
        <dsp:cNvPr id="0" name=""/>
        <dsp:cNvSpPr/>
      </dsp:nvSpPr>
      <dsp:spPr>
        <a:xfrm>
          <a:off x="0" y="4630824"/>
          <a:ext cx="4435656" cy="617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494A5A-7B7C-4EAE-89F1-D9B7B70A755C}">
      <dsp:nvSpPr>
        <dsp:cNvPr id="0" name=""/>
        <dsp:cNvSpPr/>
      </dsp:nvSpPr>
      <dsp:spPr>
        <a:xfrm>
          <a:off x="186758" y="4769736"/>
          <a:ext cx="339560" cy="33956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301254-5AFA-4EF3-8138-F13CAE7960BF}">
      <dsp:nvSpPr>
        <dsp:cNvPr id="0" name=""/>
        <dsp:cNvSpPr/>
      </dsp:nvSpPr>
      <dsp:spPr>
        <a:xfrm>
          <a:off x="713077" y="4630824"/>
          <a:ext cx="3722578" cy="617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40" tIns="65340" rIns="65340" bIns="65340" numCol="1" spcCol="1270" anchor="ctr" anchorCtr="0">
          <a:noAutofit/>
        </a:bodyPr>
        <a:lstStyle/>
        <a:p>
          <a:pPr marL="0" lvl="0" indent="0" algn="l" defTabSz="711200">
            <a:lnSpc>
              <a:spcPct val="90000"/>
            </a:lnSpc>
            <a:spcBef>
              <a:spcPct val="0"/>
            </a:spcBef>
            <a:spcAft>
              <a:spcPct val="35000"/>
            </a:spcAft>
            <a:buNone/>
          </a:pPr>
          <a:r>
            <a:rPr lang="en-US" sz="1600" kern="1200"/>
            <a:t>- Provides actionable insights for healthcare professionals.</a:t>
          </a:r>
        </a:p>
      </dsp:txBody>
      <dsp:txXfrm>
        <a:off x="713077" y="4630824"/>
        <a:ext cx="3722578" cy="61738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E98E6B-F1BA-4A85-99CC-2417F3B9908A}" type="datetimeFigureOut">
              <a:rPr lang="en-IN" smtClean="0"/>
              <a:t>24-12-2024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EC0D43-EA10-4EF5-A0CC-F29EBA8593E9}" type="slidenum">
              <a:rPr lang="en-IN" smtClean="0"/>
              <a:t>‹#›</a:t>
            </a:fld>
            <a:endParaRPr lang="en-IN"/>
          </a:p>
        </p:txBody>
      </p:sp>
    </p:spTree>
    <p:extLst>
      <p:ext uri="{BB962C8B-B14F-4D97-AF65-F5344CB8AC3E}">
        <p14:creationId xmlns:p14="http://schemas.microsoft.com/office/powerpoint/2010/main" val="2732058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CEC0D43-EA10-4EF5-A0CC-F29EBA8593E9}" type="slidenum">
              <a:rPr lang="en-IN" smtClean="0"/>
              <a:t>5</a:t>
            </a:fld>
            <a:endParaRPr lang="en-IN"/>
          </a:p>
        </p:txBody>
      </p:sp>
    </p:spTree>
    <p:extLst>
      <p:ext uri="{BB962C8B-B14F-4D97-AF65-F5344CB8AC3E}">
        <p14:creationId xmlns:p14="http://schemas.microsoft.com/office/powerpoint/2010/main" val="17315933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5BCAD085-E8A6-8845-BD4E-CB4CCA059FC4}" type="datetimeFigureOut">
              <a:rPr lang="en-US" smtClean="0"/>
              <a:t>12/24/2024</a:t>
            </a:fld>
            <a:endParaRPr lang="en-US"/>
          </a:p>
        </p:txBody>
      </p:sp>
      <p:sp>
        <p:nvSpPr>
          <p:cNvPr id="5" name="Footer Placeholder 4"/>
          <p:cNvSpPr>
            <a:spLocks noGrp="1"/>
          </p:cNvSpPr>
          <p:nvPr>
            <p:ph type="ftr" sz="quarter" idx="11"/>
          </p:nvPr>
        </p:nvSpPr>
        <p:spPr>
          <a:xfrm>
            <a:off x="1921934" y="5054602"/>
            <a:ext cx="4064860" cy="279400"/>
          </a:xfrm>
        </p:spPr>
        <p:txBody>
          <a:bodyPr/>
          <a:lstStyle/>
          <a:p>
            <a:endParaRPr lang="en-US"/>
          </a:p>
        </p:txBody>
      </p:sp>
      <p:sp>
        <p:nvSpPr>
          <p:cNvPr id="6" name="Slide Number Placeholder 5"/>
          <p:cNvSpPr>
            <a:spLocks noGrp="1"/>
          </p:cNvSpPr>
          <p:nvPr>
            <p:ph type="sldNum" sz="quarter" idx="12"/>
          </p:nvPr>
        </p:nvSpPr>
        <p:spPr>
          <a:xfrm>
            <a:off x="6817317" y="5054602"/>
            <a:ext cx="413483" cy="279400"/>
          </a:xfrm>
        </p:spPr>
        <p:txBody>
          <a:bodyPr/>
          <a:lstStyle/>
          <a:p>
            <a:fld id="{C1FF6DA9-008F-8B48-92A6-B652298478BF}" type="slidenum">
              <a:rPr lang="en-US" smtClean="0"/>
              <a:t>‹#›</a:t>
            </a:fld>
            <a:endParaRPr lang="en-U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447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79978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940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6984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61681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8852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2623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2778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9173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46707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728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85599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12/24/2024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7955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12/24/2024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3022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73404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5961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6926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BCAD085-E8A6-8845-BD4E-CB4CCA059FC4}" type="datetimeFigureOut">
              <a:rPr lang="en-US" smtClean="0"/>
              <a:t>12/24/2024</a:t>
            </a:fld>
            <a:endParaRPr lang="en-U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104104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04421-0BCB-799E-D740-CF6988F06D77}"/>
              </a:ext>
            </a:extLst>
          </p:cNvPr>
          <p:cNvSpPr>
            <a:spLocks noGrp="1"/>
          </p:cNvSpPr>
          <p:nvPr>
            <p:ph type="title"/>
          </p:nvPr>
        </p:nvSpPr>
        <p:spPr>
          <a:xfrm>
            <a:off x="1481666" y="1189037"/>
            <a:ext cx="6104467" cy="1143000"/>
          </a:xfrm>
          <a:solidFill>
            <a:schemeClr val="accent6">
              <a:lumMod val="75000"/>
            </a:schemeClr>
          </a:solidFill>
        </p:spPr>
        <p:txBody>
          <a:bodyPr>
            <a:normAutofit fontScale="90000"/>
          </a:bodyPr>
          <a:lstStyle/>
          <a:p>
            <a:r>
              <a:rPr lang="en-US" dirty="0">
                <a:solidFill>
                  <a:schemeClr val="bg1"/>
                </a:solidFill>
              </a:rPr>
              <a:t>Diabetes Prediction Using Machine Learning</a:t>
            </a:r>
            <a:endParaRPr lang="en-IN" dirty="0">
              <a:solidFill>
                <a:schemeClr val="bg1"/>
              </a:solidFill>
            </a:endParaRPr>
          </a:p>
        </p:txBody>
      </p:sp>
      <p:sp>
        <p:nvSpPr>
          <p:cNvPr id="5" name="TextBox 4">
            <a:extLst>
              <a:ext uri="{FF2B5EF4-FFF2-40B4-BE49-F238E27FC236}">
                <a16:creationId xmlns:a16="http://schemas.microsoft.com/office/drawing/2014/main" id="{2DA9EC96-40E3-589A-90FD-645CA7C0BA15}"/>
              </a:ext>
            </a:extLst>
          </p:cNvPr>
          <p:cNvSpPr txBox="1"/>
          <p:nvPr/>
        </p:nvSpPr>
        <p:spPr>
          <a:xfrm>
            <a:off x="3191933" y="692371"/>
            <a:ext cx="4572000"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Healthcare </a:t>
            </a:r>
            <a:r>
              <a:rPr lang="en-US"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nalysis Project </a:t>
            </a:r>
            <a:endParaRPr lang="en-IN" dirty="0"/>
          </a:p>
        </p:txBody>
      </p:sp>
      <p:sp>
        <p:nvSpPr>
          <p:cNvPr id="7" name="TextBox 6">
            <a:extLst>
              <a:ext uri="{FF2B5EF4-FFF2-40B4-BE49-F238E27FC236}">
                <a16:creationId xmlns:a16="http://schemas.microsoft.com/office/drawing/2014/main" id="{690CD019-D627-37A2-3EDF-B6F1FB3D0BA4}"/>
              </a:ext>
            </a:extLst>
          </p:cNvPr>
          <p:cNvSpPr txBox="1"/>
          <p:nvPr/>
        </p:nvSpPr>
        <p:spPr>
          <a:xfrm>
            <a:off x="1481666" y="4469891"/>
            <a:ext cx="2667000" cy="923330"/>
          </a:xfrm>
          <a:prstGeom prst="rect">
            <a:avLst/>
          </a:prstGeom>
          <a:solidFill>
            <a:schemeClr val="accent6">
              <a:lumMod val="20000"/>
              <a:lumOff val="80000"/>
            </a:schemeClr>
          </a:solidFill>
        </p:spPr>
        <p:txBody>
          <a:bodyPr wrap="square">
            <a:spAutoFit/>
          </a:bodyPr>
          <a:lstStyle/>
          <a:p>
            <a:r>
              <a:rPr lang="en-IN" b="1" dirty="0"/>
              <a:t>Team Members </a:t>
            </a:r>
            <a:r>
              <a:rPr lang="en-IN" dirty="0"/>
              <a:t>–</a:t>
            </a:r>
          </a:p>
          <a:p>
            <a:r>
              <a:rPr lang="fi-FI" dirty="0"/>
              <a:t>Swati kumari – 0850708</a:t>
            </a:r>
          </a:p>
          <a:p>
            <a:r>
              <a:rPr lang="fi-FI" dirty="0"/>
              <a:t>Karan – 0850990</a:t>
            </a:r>
          </a:p>
        </p:txBody>
      </p:sp>
      <p:sp>
        <p:nvSpPr>
          <p:cNvPr id="9" name="TextBox 8">
            <a:extLst>
              <a:ext uri="{FF2B5EF4-FFF2-40B4-BE49-F238E27FC236}">
                <a16:creationId xmlns:a16="http://schemas.microsoft.com/office/drawing/2014/main" id="{123ECFAE-05BE-362D-6C25-565BDDF3D411}"/>
              </a:ext>
            </a:extLst>
          </p:cNvPr>
          <p:cNvSpPr txBox="1"/>
          <p:nvPr/>
        </p:nvSpPr>
        <p:spPr>
          <a:xfrm>
            <a:off x="1752600" y="2804366"/>
            <a:ext cx="5207000" cy="646331"/>
          </a:xfrm>
          <a:prstGeom prst="rect">
            <a:avLst/>
          </a:prstGeom>
          <a:solidFill>
            <a:schemeClr val="accent6">
              <a:lumMod val="40000"/>
              <a:lumOff val="60000"/>
            </a:schemeClr>
          </a:solidFill>
        </p:spPr>
        <p:txBody>
          <a:bodyPr wrap="square">
            <a:spAutoFit/>
          </a:bodyPr>
          <a:lstStyle/>
          <a:p>
            <a:pPr algn="ctr"/>
            <a:r>
              <a:rPr lang="en-US" dirty="0"/>
              <a:t>Early diagnosis of diabetes in Pima Indian women for timely intervention and personalized care.</a:t>
            </a:r>
            <a:endParaRPr lang="en-IN" dirty="0"/>
          </a:p>
        </p:txBody>
      </p:sp>
      <p:sp>
        <p:nvSpPr>
          <p:cNvPr id="3" name="TextBox 2">
            <a:extLst>
              <a:ext uri="{FF2B5EF4-FFF2-40B4-BE49-F238E27FC236}">
                <a16:creationId xmlns:a16="http://schemas.microsoft.com/office/drawing/2014/main" id="{94ACDC1C-AE4B-81C8-1C80-9BA333224BBA}"/>
              </a:ext>
            </a:extLst>
          </p:cNvPr>
          <p:cNvSpPr txBox="1"/>
          <p:nvPr/>
        </p:nvSpPr>
        <p:spPr>
          <a:xfrm>
            <a:off x="1481666" y="3640203"/>
            <a:ext cx="2667000" cy="646331"/>
          </a:xfrm>
          <a:prstGeom prst="rect">
            <a:avLst/>
          </a:prstGeom>
          <a:solidFill>
            <a:schemeClr val="accent6">
              <a:lumMod val="20000"/>
              <a:lumOff val="80000"/>
            </a:schemeClr>
          </a:solidFill>
        </p:spPr>
        <p:txBody>
          <a:bodyPr wrap="square">
            <a:spAutoFit/>
          </a:bodyPr>
          <a:lstStyle/>
          <a:p>
            <a:r>
              <a:rPr lang="en-IN" b="1" dirty="0"/>
              <a:t>Team Leader</a:t>
            </a:r>
            <a:r>
              <a:rPr lang="en-IN" dirty="0"/>
              <a:t>–</a:t>
            </a:r>
          </a:p>
          <a:p>
            <a:r>
              <a:rPr lang="fi-FI" dirty="0"/>
              <a:t>Ankita Vashisht - 0854392</a:t>
            </a:r>
            <a:endParaRPr lang="en-IN" dirty="0"/>
          </a:p>
        </p:txBody>
      </p:sp>
    </p:spTree>
    <p:extLst>
      <p:ext uri="{BB962C8B-B14F-4D97-AF65-F5344CB8AC3E}">
        <p14:creationId xmlns:p14="http://schemas.microsoft.com/office/powerpoint/2010/main" val="1247554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181C2-EDDF-07F1-FF64-C9478C12D7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5C46B-1691-55E7-521F-FC76AAC857F3}"/>
              </a:ext>
            </a:extLst>
          </p:cNvPr>
          <p:cNvSpPr>
            <a:spLocks noGrp="1"/>
          </p:cNvSpPr>
          <p:nvPr>
            <p:ph type="title"/>
          </p:nvPr>
        </p:nvSpPr>
        <p:spPr/>
        <p:txBody>
          <a:bodyPr>
            <a:noAutofit/>
          </a:bodyPr>
          <a:lstStyle/>
          <a:p>
            <a:r>
              <a:rPr lang="en-US" sz="2000" dirty="0"/>
              <a:t>This boxplot illustrates the relationship between age and outcome. Individuals with Outcome 1 tend to be older on average, showing a higher median age and wider age variability compared to those with Outcome 0.</a:t>
            </a:r>
            <a:endParaRPr lang="en-IN" sz="2000" dirty="0"/>
          </a:p>
        </p:txBody>
      </p:sp>
      <p:pic>
        <p:nvPicPr>
          <p:cNvPr id="8" name="Content Placeholder 7">
            <a:extLst>
              <a:ext uri="{FF2B5EF4-FFF2-40B4-BE49-F238E27FC236}">
                <a16:creationId xmlns:a16="http://schemas.microsoft.com/office/drawing/2014/main" id="{D0F31F5E-E08E-17AB-E6C5-CEB1E4D0517A}"/>
              </a:ext>
            </a:extLst>
          </p:cNvPr>
          <p:cNvPicPr>
            <a:picLocks noGrp="1" noChangeAspect="1"/>
          </p:cNvPicPr>
          <p:nvPr>
            <p:ph idx="1"/>
          </p:nvPr>
        </p:nvPicPr>
        <p:blipFill>
          <a:blip r:embed="rId2"/>
          <a:stretch>
            <a:fillRect/>
          </a:stretch>
        </p:blipFill>
        <p:spPr>
          <a:xfrm>
            <a:off x="2947727" y="2490788"/>
            <a:ext cx="3256483" cy="3444875"/>
          </a:xfrm>
        </p:spPr>
      </p:pic>
    </p:spTree>
    <p:extLst>
      <p:ext uri="{BB962C8B-B14F-4D97-AF65-F5344CB8AC3E}">
        <p14:creationId xmlns:p14="http://schemas.microsoft.com/office/powerpoint/2010/main" val="3334591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7674A-A571-2DB4-BD10-F429279331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449D2A-04D4-C8DF-5A86-A2E614F81573}"/>
              </a:ext>
            </a:extLst>
          </p:cNvPr>
          <p:cNvSpPr>
            <a:spLocks noGrp="1"/>
          </p:cNvSpPr>
          <p:nvPr>
            <p:ph type="title"/>
          </p:nvPr>
        </p:nvSpPr>
        <p:spPr/>
        <p:txBody>
          <a:bodyPr>
            <a:noAutofit/>
          </a:bodyPr>
          <a:lstStyle/>
          <a:p>
            <a:r>
              <a:rPr lang="en-US" sz="1800" dirty="0"/>
              <a:t>The first heatmap shows pairwise correlations among variables, visually highlighting their relationships through color intensity. The second heatmap adds numeric correlation values for clarity, revealing strong positive correlations like Glucose with Outcome and Age with Pregnancies.</a:t>
            </a:r>
            <a:endParaRPr lang="en-IN" sz="1800" dirty="0"/>
          </a:p>
        </p:txBody>
      </p:sp>
      <p:pic>
        <p:nvPicPr>
          <p:cNvPr id="10" name="Content Placeholder 9">
            <a:extLst>
              <a:ext uri="{FF2B5EF4-FFF2-40B4-BE49-F238E27FC236}">
                <a16:creationId xmlns:a16="http://schemas.microsoft.com/office/drawing/2014/main" id="{378BDB30-F460-6D5E-4189-4216F2E0AEB7}"/>
              </a:ext>
            </a:extLst>
          </p:cNvPr>
          <p:cNvPicPr>
            <a:picLocks noGrp="1" noChangeAspect="1"/>
          </p:cNvPicPr>
          <p:nvPr>
            <p:ph sz="half" idx="1"/>
          </p:nvPr>
        </p:nvPicPr>
        <p:blipFill>
          <a:blip r:embed="rId2"/>
          <a:stretch>
            <a:fillRect/>
          </a:stretch>
        </p:blipFill>
        <p:spPr>
          <a:xfrm>
            <a:off x="1176338" y="2674177"/>
            <a:ext cx="3338512" cy="3073334"/>
          </a:xfrm>
        </p:spPr>
      </p:pic>
      <p:pic>
        <p:nvPicPr>
          <p:cNvPr id="12" name="Content Placeholder 11">
            <a:extLst>
              <a:ext uri="{FF2B5EF4-FFF2-40B4-BE49-F238E27FC236}">
                <a16:creationId xmlns:a16="http://schemas.microsoft.com/office/drawing/2014/main" id="{4AE5310D-1555-31CF-1CF1-1673DC665B64}"/>
              </a:ext>
            </a:extLst>
          </p:cNvPr>
          <p:cNvPicPr>
            <a:picLocks noGrp="1" noChangeAspect="1"/>
          </p:cNvPicPr>
          <p:nvPr>
            <p:ph sz="half" idx="2"/>
          </p:nvPr>
        </p:nvPicPr>
        <p:blipFill>
          <a:blip r:embed="rId3"/>
          <a:stretch>
            <a:fillRect/>
          </a:stretch>
        </p:blipFill>
        <p:spPr>
          <a:xfrm>
            <a:off x="4645025" y="2674177"/>
            <a:ext cx="3336925" cy="3073334"/>
          </a:xfrm>
        </p:spPr>
      </p:pic>
    </p:spTree>
    <p:extLst>
      <p:ext uri="{BB962C8B-B14F-4D97-AF65-F5344CB8AC3E}">
        <p14:creationId xmlns:p14="http://schemas.microsoft.com/office/powerpoint/2010/main" val="1207134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5583A-9BF6-AE8E-4895-BC3C871BA9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097DA0-1329-29D7-216A-CE5277BD7ADB}"/>
              </a:ext>
            </a:extLst>
          </p:cNvPr>
          <p:cNvSpPr>
            <a:spLocks noGrp="1"/>
          </p:cNvSpPr>
          <p:nvPr>
            <p:ph type="title"/>
          </p:nvPr>
        </p:nvSpPr>
        <p:spPr/>
        <p:txBody>
          <a:bodyPr>
            <a:normAutofit/>
          </a:bodyPr>
          <a:lstStyle/>
          <a:p>
            <a:r>
              <a:rPr lang="en-US" sz="1800" dirty="0"/>
              <a:t>The confusion matrices illustrate the model's performance on training and validation datasets. The training matrix shows strong performance with minimal misclassifications, while the validation matrix indicates slightly reduced accuracy, suggesting potential overfitting or variance in data.</a:t>
            </a:r>
            <a:endParaRPr lang="en-IN" sz="1800" dirty="0"/>
          </a:p>
        </p:txBody>
      </p:sp>
      <p:pic>
        <p:nvPicPr>
          <p:cNvPr id="5" name="Content Placeholder 4">
            <a:extLst>
              <a:ext uri="{FF2B5EF4-FFF2-40B4-BE49-F238E27FC236}">
                <a16:creationId xmlns:a16="http://schemas.microsoft.com/office/drawing/2014/main" id="{4579AF7A-2DC8-AC1C-187E-6905F6BE3F3C}"/>
              </a:ext>
            </a:extLst>
          </p:cNvPr>
          <p:cNvPicPr>
            <a:picLocks noGrp="1" noChangeAspect="1"/>
          </p:cNvPicPr>
          <p:nvPr>
            <p:ph idx="1"/>
          </p:nvPr>
        </p:nvPicPr>
        <p:blipFill>
          <a:blip r:embed="rId2"/>
          <a:stretch>
            <a:fillRect/>
          </a:stretch>
        </p:blipFill>
        <p:spPr>
          <a:xfrm>
            <a:off x="1176338" y="2600361"/>
            <a:ext cx="6799262" cy="3225728"/>
          </a:xfrm>
        </p:spPr>
      </p:pic>
    </p:spTree>
    <p:extLst>
      <p:ext uri="{BB962C8B-B14F-4D97-AF65-F5344CB8AC3E}">
        <p14:creationId xmlns:p14="http://schemas.microsoft.com/office/powerpoint/2010/main" val="848251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97" y="469900"/>
            <a:ext cx="2771251"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51" y="635508"/>
            <a:ext cx="2523744"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p:cNvSpPr>
            <a:spLocks noGrp="1"/>
          </p:cNvSpPr>
          <p:nvPr>
            <p:ph type="title"/>
          </p:nvPr>
        </p:nvSpPr>
        <p:spPr>
          <a:xfrm>
            <a:off x="714081" y="954756"/>
            <a:ext cx="2047810" cy="4946003"/>
          </a:xfrm>
        </p:spPr>
        <p:txBody>
          <a:bodyPr>
            <a:normAutofit/>
          </a:bodyPr>
          <a:lstStyle/>
          <a:p>
            <a:r>
              <a:rPr lang="en-IN" sz="1900">
                <a:solidFill>
                  <a:srgbClr val="FFFFFF"/>
                </a:solidFill>
              </a:rPr>
              <a:t>Recommendations and Limitations</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0"/>
            <a:ext cx="5653278"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55700" y="469900"/>
            <a:ext cx="4932303" cy="5405968"/>
          </a:xfrm>
        </p:spPr>
        <p:txBody>
          <a:bodyPr anchor="ctr">
            <a:normAutofit/>
          </a:bodyPr>
          <a:lstStyle/>
          <a:p>
            <a:pPr marL="0" indent="0">
              <a:lnSpc>
                <a:spcPct val="90000"/>
              </a:lnSpc>
              <a:buNone/>
            </a:pPr>
            <a:r>
              <a:rPr lang="en-US" sz="1900" b="1" dirty="0"/>
              <a:t>Recommendations</a:t>
            </a:r>
            <a:r>
              <a:rPr lang="en-US" sz="1900" dirty="0"/>
              <a:t>:</a:t>
            </a:r>
          </a:p>
          <a:p>
            <a:pPr>
              <a:lnSpc>
                <a:spcPct val="90000"/>
              </a:lnSpc>
            </a:pPr>
            <a:r>
              <a:rPr lang="en-US" sz="1900" dirty="0"/>
              <a:t>Deploy Random Forest for diabetes prediction.</a:t>
            </a:r>
          </a:p>
          <a:p>
            <a:pPr>
              <a:lnSpc>
                <a:spcPct val="90000"/>
              </a:lnSpc>
            </a:pPr>
            <a:r>
              <a:rPr lang="en-US" sz="1900" dirty="0"/>
              <a:t>Use feature importance for patient education.</a:t>
            </a:r>
          </a:p>
          <a:p>
            <a:pPr>
              <a:lnSpc>
                <a:spcPct val="90000"/>
              </a:lnSpc>
            </a:pPr>
            <a:r>
              <a:rPr lang="en-US" sz="1900" dirty="0"/>
              <a:t>Expand the approach to other chronic conditions.</a:t>
            </a:r>
          </a:p>
          <a:p>
            <a:pPr marL="0" indent="0">
              <a:lnSpc>
                <a:spcPct val="90000"/>
              </a:lnSpc>
              <a:buNone/>
            </a:pPr>
            <a:endParaRPr lang="en-US" sz="1900" dirty="0"/>
          </a:p>
          <a:p>
            <a:pPr marL="0" indent="0">
              <a:lnSpc>
                <a:spcPct val="90000"/>
              </a:lnSpc>
              <a:buNone/>
            </a:pPr>
            <a:r>
              <a:rPr lang="en-US" sz="1900" b="1" dirty="0"/>
              <a:t>Limitations</a:t>
            </a:r>
            <a:r>
              <a:rPr lang="en-US" sz="1900" dirty="0"/>
              <a:t>:</a:t>
            </a:r>
          </a:p>
          <a:p>
            <a:pPr>
              <a:lnSpc>
                <a:spcPct val="90000"/>
              </a:lnSpc>
            </a:pPr>
            <a:r>
              <a:rPr lang="en-US" sz="1900" dirty="0"/>
              <a:t>Dataset quality affects generalizability.</a:t>
            </a:r>
          </a:p>
          <a:p>
            <a:pPr>
              <a:lnSpc>
                <a:spcPct val="90000"/>
              </a:lnSpc>
            </a:pPr>
            <a:r>
              <a:rPr lang="en-US" sz="1900" dirty="0"/>
              <a:t>Requires broader datasets for improved results.</a:t>
            </a:r>
          </a:p>
          <a:p>
            <a:pPr marL="0" indent="0">
              <a:lnSpc>
                <a:spcPct val="90000"/>
              </a:lnSpc>
              <a:buNone/>
            </a:pPr>
            <a:endParaRPr lang="en-US" sz="1900" dirty="0"/>
          </a:p>
          <a:p>
            <a:pPr marL="0" indent="0">
              <a:lnSpc>
                <a:spcPct val="90000"/>
              </a:lnSpc>
              <a:buNone/>
            </a:pPr>
            <a:r>
              <a:rPr lang="en-US" sz="1900" b="1" dirty="0"/>
              <a:t>Future Scope</a:t>
            </a:r>
            <a:r>
              <a:rPr lang="en-US" sz="1900" dirty="0"/>
              <a:t>:</a:t>
            </a:r>
          </a:p>
          <a:p>
            <a:pPr>
              <a:lnSpc>
                <a:spcPct val="90000"/>
              </a:lnSpc>
            </a:pPr>
            <a:r>
              <a:rPr lang="en-US" sz="1900" dirty="0"/>
              <a:t>Explore advanced machine learning techniques and real-time monitoring systems.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Purpose of Presentation</a:t>
            </a:r>
          </a:p>
        </p:txBody>
      </p:sp>
      <p:sp>
        <p:nvSpPr>
          <p:cNvPr id="3" name="Content Placeholder 2"/>
          <p:cNvSpPr>
            <a:spLocks noGrp="1"/>
          </p:cNvSpPr>
          <p:nvPr>
            <p:ph idx="1"/>
          </p:nvPr>
        </p:nvSpPr>
        <p:spPr/>
        <p:txBody>
          <a:bodyPr/>
          <a:lstStyle/>
          <a:p>
            <a:r>
              <a:rPr dirty="0"/>
              <a:t>Highlight how machine learning transforms healthcare.</a:t>
            </a:r>
            <a:endParaRPr lang="en-US" dirty="0"/>
          </a:p>
          <a:p>
            <a:r>
              <a:rPr lang="en-US" dirty="0"/>
              <a:t>Showcase the role of predictive analytics in saving lives.</a:t>
            </a:r>
          </a:p>
          <a:p>
            <a:r>
              <a:rPr dirty="0"/>
              <a:t>Promote proactive, data-driven healthcare management.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9045D-81E5-6BF3-7E58-FC74E68582E2}"/>
              </a:ext>
            </a:extLst>
          </p:cNvPr>
          <p:cNvSpPr>
            <a:spLocks noGrp="1"/>
          </p:cNvSpPr>
          <p:nvPr>
            <p:ph type="title"/>
          </p:nvPr>
        </p:nvSpPr>
        <p:spPr/>
        <p:txBody>
          <a:bodyPr/>
          <a:lstStyle/>
          <a:p>
            <a:r>
              <a:rPr lang="en-IN" dirty="0"/>
              <a:t>DASHBOARD</a:t>
            </a:r>
          </a:p>
        </p:txBody>
      </p:sp>
      <p:sp>
        <p:nvSpPr>
          <p:cNvPr id="3" name="Content Placeholder 2">
            <a:extLst>
              <a:ext uri="{FF2B5EF4-FFF2-40B4-BE49-F238E27FC236}">
                <a16:creationId xmlns:a16="http://schemas.microsoft.com/office/drawing/2014/main" id="{8EAC4011-D4F3-4B7A-F16E-B699B42E8329}"/>
              </a:ext>
            </a:extLst>
          </p:cNvPr>
          <p:cNvSpPr>
            <a:spLocks noGrp="1"/>
          </p:cNvSpPr>
          <p:nvPr>
            <p:ph idx="1"/>
          </p:nvPr>
        </p:nvSpPr>
        <p:spPr>
          <a:xfrm>
            <a:off x="1176865" y="2490135"/>
            <a:ext cx="6798736" cy="3444997"/>
          </a:xfrm>
        </p:spPr>
        <p:txBody>
          <a:bodyPr>
            <a:normAutofit fontScale="62500" lnSpcReduction="20000"/>
          </a:bodyPr>
          <a:lstStyle/>
          <a:p>
            <a:pPr marL="0" indent="0">
              <a:buNone/>
            </a:pPr>
            <a:r>
              <a:rPr lang="en-US" sz="2900" b="1" dirty="0"/>
              <a:t>Objective</a:t>
            </a:r>
          </a:p>
          <a:p>
            <a:pPr>
              <a:buFont typeface="Arial" panose="020B0604020202020204" pitchFamily="34" charset="0"/>
              <a:buChar char="•"/>
            </a:pPr>
            <a:r>
              <a:rPr lang="en-US" dirty="0"/>
              <a:t>To build an </a:t>
            </a:r>
            <a:r>
              <a:rPr lang="en-US" b="1" dirty="0"/>
              <a:t>interactive dashboard</a:t>
            </a:r>
            <a:r>
              <a:rPr lang="en-US" dirty="0"/>
              <a:t> for visualizing diabetes-related data and predicting diabetes outcomes based on user inputs.</a:t>
            </a:r>
          </a:p>
          <a:p>
            <a:pPr>
              <a:buFont typeface="Arial" panose="020B0604020202020204" pitchFamily="34" charset="0"/>
              <a:buChar char="•"/>
            </a:pPr>
            <a:r>
              <a:rPr lang="en-US" dirty="0"/>
              <a:t>Leverages </a:t>
            </a:r>
            <a:r>
              <a:rPr lang="en-US" b="1" dirty="0"/>
              <a:t>Machine Learning</a:t>
            </a:r>
            <a:r>
              <a:rPr lang="en-US" dirty="0"/>
              <a:t> (Random Forest Classifier) and </a:t>
            </a:r>
            <a:r>
              <a:rPr lang="en-US" b="1" dirty="0"/>
              <a:t>data visualizations</a:t>
            </a:r>
            <a:r>
              <a:rPr lang="en-US" dirty="0"/>
              <a:t> to enhance healthcare decision-making.</a:t>
            </a:r>
          </a:p>
          <a:p>
            <a:pPr marL="0" indent="0">
              <a:buNone/>
            </a:pPr>
            <a:r>
              <a:rPr lang="en-US" sz="2900" b="1" dirty="0"/>
              <a:t>Core Functions</a:t>
            </a:r>
          </a:p>
          <a:p>
            <a:pPr>
              <a:buFont typeface="Arial" panose="020B0604020202020204" pitchFamily="34" charset="0"/>
              <a:buChar char="•"/>
            </a:pPr>
            <a:r>
              <a:rPr lang="en-US" b="1" dirty="0"/>
              <a:t>Exploratory Data Analysis (EDA)</a:t>
            </a:r>
            <a:r>
              <a:rPr lang="en-US" dirty="0"/>
              <a:t>:</a:t>
            </a:r>
          </a:p>
          <a:p>
            <a:pPr marL="742950" lvl="1" indent="-285750">
              <a:buFont typeface="Arial" panose="020B0604020202020204" pitchFamily="34" charset="0"/>
              <a:buChar char="•"/>
            </a:pPr>
            <a:r>
              <a:rPr lang="en-US" dirty="0"/>
              <a:t>Understand relationships between key health metrics like Age, BMI, Glucose, Insulin, etc.</a:t>
            </a:r>
          </a:p>
          <a:p>
            <a:pPr marL="742950" lvl="1" indent="-285750">
              <a:buFont typeface="Arial" panose="020B0604020202020204" pitchFamily="34" charset="0"/>
              <a:buChar char="•"/>
            </a:pPr>
            <a:r>
              <a:rPr lang="en-US" dirty="0"/>
              <a:t>Identify patterns or clusters in the data that may indicate diabetes risk.</a:t>
            </a:r>
          </a:p>
          <a:p>
            <a:pPr>
              <a:buFont typeface="Arial" panose="020B0604020202020204" pitchFamily="34" charset="0"/>
              <a:buChar char="•"/>
            </a:pPr>
            <a:r>
              <a:rPr lang="en-US" b="1" dirty="0"/>
              <a:t>Diabetes Prediction</a:t>
            </a:r>
            <a:r>
              <a:rPr lang="en-US" dirty="0"/>
              <a:t>:</a:t>
            </a:r>
          </a:p>
          <a:p>
            <a:pPr marL="742950" lvl="1" indent="-285750">
              <a:buFont typeface="Arial" panose="020B0604020202020204" pitchFamily="34" charset="0"/>
              <a:buChar char="•"/>
            </a:pPr>
            <a:r>
              <a:rPr lang="en-US" dirty="0"/>
              <a:t>Allow healthcare providers to input patient data and receive predictions on diabetes likelihood along with probabilities.</a:t>
            </a:r>
          </a:p>
          <a:p>
            <a:endParaRPr lang="en-CA" dirty="0"/>
          </a:p>
        </p:txBody>
      </p:sp>
    </p:spTree>
    <p:extLst>
      <p:ext uri="{BB962C8B-B14F-4D97-AF65-F5344CB8AC3E}">
        <p14:creationId xmlns:p14="http://schemas.microsoft.com/office/powerpoint/2010/main" val="2486908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241128-2254-38.0532738">
            <a:hlinkClick r:id="" action="ppaction://media"/>
            <a:extLst>
              <a:ext uri="{FF2B5EF4-FFF2-40B4-BE49-F238E27FC236}">
                <a16:creationId xmlns:a16="http://schemas.microsoft.com/office/drawing/2014/main" id="{66837A5E-0C6E-81A6-7C60-82BB1DAE789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rcRect l="7965" r="6195" b="7589"/>
          <a:stretch/>
        </p:blipFill>
        <p:spPr>
          <a:xfrm>
            <a:off x="628650" y="642938"/>
            <a:ext cx="4686300" cy="5429249"/>
          </a:xfrm>
        </p:spPr>
      </p:pic>
      <p:sp>
        <p:nvSpPr>
          <p:cNvPr id="6" name="TextBox 5">
            <a:extLst>
              <a:ext uri="{FF2B5EF4-FFF2-40B4-BE49-F238E27FC236}">
                <a16:creationId xmlns:a16="http://schemas.microsoft.com/office/drawing/2014/main" id="{FE5BF85E-70DE-3EE8-095A-115699DCE40C}"/>
              </a:ext>
            </a:extLst>
          </p:cNvPr>
          <p:cNvSpPr txBox="1"/>
          <p:nvPr/>
        </p:nvSpPr>
        <p:spPr>
          <a:xfrm>
            <a:off x="5314949" y="551289"/>
            <a:ext cx="3343275" cy="5755422"/>
          </a:xfrm>
          <a:prstGeom prst="rect">
            <a:avLst/>
          </a:prstGeom>
          <a:noFill/>
        </p:spPr>
        <p:txBody>
          <a:bodyPr wrap="square">
            <a:spAutoFit/>
          </a:bodyPr>
          <a:lstStyle/>
          <a:p>
            <a:r>
              <a:rPr lang="en-US" sz="1600" b="1" dirty="0"/>
              <a:t>1. Scatter Plots</a:t>
            </a:r>
          </a:p>
          <a:p>
            <a:pPr>
              <a:buFont typeface="Arial" panose="020B0604020202020204" pitchFamily="34" charset="0"/>
              <a:buChar char="•"/>
            </a:pPr>
            <a:r>
              <a:rPr lang="en-US" sz="1600" b="1" dirty="0"/>
              <a:t>Age vs BMI</a:t>
            </a:r>
            <a:r>
              <a:rPr lang="en-US" sz="1600" dirty="0"/>
              <a:t>: Displays the relationship between Age and BMI, color-coded by diabetes outcomes. Helps identify trends such as whether older individuals with higher BMI are more prone to diabetes.</a:t>
            </a:r>
          </a:p>
          <a:p>
            <a:pPr>
              <a:buFont typeface="Arial" panose="020B0604020202020204" pitchFamily="34" charset="0"/>
              <a:buChar char="•"/>
            </a:pPr>
            <a:r>
              <a:rPr lang="en-US" sz="1600" b="1" dirty="0"/>
              <a:t>Glucose vs Insulin</a:t>
            </a:r>
            <a:r>
              <a:rPr lang="en-US" sz="1600" dirty="0"/>
              <a:t>: Highlights the correlation between Glucose and Insulin levels. Useful for identifying patterns in diabetic vs. non-diabetic individuals.</a:t>
            </a:r>
          </a:p>
          <a:p>
            <a:r>
              <a:rPr lang="en-US" sz="1600" b="1" dirty="0"/>
              <a:t>2. Outcome Distribution</a:t>
            </a:r>
          </a:p>
          <a:p>
            <a:pPr>
              <a:buFont typeface="Arial" panose="020B0604020202020204" pitchFamily="34" charset="0"/>
              <a:buChar char="•"/>
            </a:pPr>
            <a:r>
              <a:rPr lang="en-US" sz="1600" b="1" dirty="0"/>
              <a:t>Histogram</a:t>
            </a:r>
            <a:r>
              <a:rPr lang="en-US" sz="1600" dirty="0"/>
              <a:t>: Shows the counts of patients with and without diabetes. Insights into dataset balance and prevalence of diabetes.</a:t>
            </a:r>
          </a:p>
          <a:p>
            <a:r>
              <a:rPr lang="en-US" sz="1600" b="1" dirty="0"/>
              <a:t>3. Feature Importance</a:t>
            </a:r>
          </a:p>
          <a:p>
            <a:pPr>
              <a:buFont typeface="Arial" panose="020B0604020202020204" pitchFamily="34" charset="0"/>
              <a:buChar char="•"/>
            </a:pPr>
            <a:r>
              <a:rPr lang="en-US" sz="1600" b="1" dirty="0"/>
              <a:t>Bar Chart</a:t>
            </a:r>
            <a:r>
              <a:rPr lang="en-US" sz="1600" dirty="0"/>
              <a:t>: Ranks the importance of health metrics (e.g., Glucose, BMI, Age) in predicting diabetes. Explains the factors driving the model's predictions, improving trust and understanding.</a:t>
            </a:r>
          </a:p>
        </p:txBody>
      </p:sp>
    </p:spTree>
    <p:extLst>
      <p:ext uri="{BB962C8B-B14F-4D97-AF65-F5344CB8AC3E}">
        <p14:creationId xmlns:p14="http://schemas.microsoft.com/office/powerpoint/2010/main" val="122119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9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6D1D8-AA98-240A-04D2-DF13F0842C03}"/>
              </a:ext>
            </a:extLst>
          </p:cNvPr>
          <p:cNvSpPr>
            <a:spLocks noGrp="1"/>
          </p:cNvSpPr>
          <p:nvPr>
            <p:ph type="title"/>
          </p:nvPr>
        </p:nvSpPr>
        <p:spPr/>
        <p:txBody>
          <a:bodyPr>
            <a:normAutofit fontScale="90000"/>
          </a:bodyPr>
          <a:lstStyle/>
          <a:p>
            <a:r>
              <a:rPr lang="en-US" dirty="0"/>
              <a:t>End Users and Healthcare Benefits</a:t>
            </a:r>
            <a:endParaRPr lang="en-CA" dirty="0"/>
          </a:p>
        </p:txBody>
      </p:sp>
      <p:sp>
        <p:nvSpPr>
          <p:cNvPr id="3" name="Content Placeholder 2">
            <a:extLst>
              <a:ext uri="{FF2B5EF4-FFF2-40B4-BE49-F238E27FC236}">
                <a16:creationId xmlns:a16="http://schemas.microsoft.com/office/drawing/2014/main" id="{EB6693F6-5F2C-1AB1-4727-963A226A800F}"/>
              </a:ext>
            </a:extLst>
          </p:cNvPr>
          <p:cNvSpPr>
            <a:spLocks noGrp="1"/>
          </p:cNvSpPr>
          <p:nvPr>
            <p:ph idx="1"/>
          </p:nvPr>
        </p:nvSpPr>
        <p:spPr/>
        <p:txBody>
          <a:bodyPr>
            <a:normAutofit fontScale="55000" lnSpcReduction="20000"/>
          </a:bodyPr>
          <a:lstStyle/>
          <a:p>
            <a:pPr marL="0" indent="0">
              <a:buNone/>
            </a:pPr>
            <a:r>
              <a:rPr lang="en-US" sz="3100" b="1" dirty="0"/>
              <a:t>End Users</a:t>
            </a:r>
          </a:p>
          <a:p>
            <a:pPr>
              <a:buFont typeface="Arial" panose="020B0604020202020204" pitchFamily="34" charset="0"/>
              <a:buChar char="•"/>
            </a:pPr>
            <a:r>
              <a:rPr lang="en-US" b="1" dirty="0"/>
              <a:t>Healthcare Professionals</a:t>
            </a:r>
            <a:r>
              <a:rPr lang="en-US" dirty="0"/>
              <a:t>: Doctors, nurses, and specialists who use the dashboard to understand patient data and make informed decisions.</a:t>
            </a:r>
          </a:p>
          <a:p>
            <a:pPr>
              <a:buFont typeface="Arial" panose="020B0604020202020204" pitchFamily="34" charset="0"/>
              <a:buChar char="•"/>
            </a:pPr>
            <a:r>
              <a:rPr lang="en-US" b="1" dirty="0"/>
              <a:t>Medical Researchers</a:t>
            </a:r>
            <a:r>
              <a:rPr lang="en-US" dirty="0"/>
              <a:t>: Analyze data trends to develop better preventive strategies for diabetes.</a:t>
            </a:r>
          </a:p>
          <a:p>
            <a:pPr>
              <a:buFont typeface="Arial" panose="020B0604020202020204" pitchFamily="34" charset="0"/>
              <a:buChar char="•"/>
            </a:pPr>
            <a:r>
              <a:rPr lang="en-US" b="1" dirty="0"/>
              <a:t>Patients</a:t>
            </a:r>
            <a:r>
              <a:rPr lang="en-US" dirty="0"/>
              <a:t>: Input their data to learn about their potential diabetes risks.</a:t>
            </a:r>
          </a:p>
          <a:p>
            <a:pPr marL="0" indent="0">
              <a:buNone/>
            </a:pPr>
            <a:r>
              <a:rPr lang="en-US" sz="2900" b="1" dirty="0"/>
              <a:t>Benefits in Healthcare</a:t>
            </a:r>
          </a:p>
          <a:p>
            <a:pPr>
              <a:buFont typeface="+mj-lt"/>
              <a:buAutoNum type="arabicPeriod"/>
            </a:pPr>
            <a:r>
              <a:rPr lang="en-US" b="1" dirty="0"/>
              <a:t>Preventive Care</a:t>
            </a:r>
            <a:r>
              <a:rPr lang="en-US" dirty="0"/>
              <a:t>: Early identification of diabetes risk helps in timely intervention and lifestyle adjustments.</a:t>
            </a:r>
          </a:p>
          <a:p>
            <a:pPr>
              <a:buFont typeface="+mj-lt"/>
              <a:buAutoNum type="arabicPeriod"/>
            </a:pPr>
            <a:r>
              <a:rPr lang="en-US" b="1" dirty="0"/>
              <a:t>Personalized Insights</a:t>
            </a:r>
            <a:r>
              <a:rPr lang="en-US" dirty="0"/>
              <a:t>: Understand which factors (e.g., Glucose, BMI) most influence individual diabetes risks.</a:t>
            </a:r>
          </a:p>
          <a:p>
            <a:pPr>
              <a:buFont typeface="+mj-lt"/>
              <a:buAutoNum type="arabicPeriod"/>
            </a:pPr>
            <a:r>
              <a:rPr lang="en-US" b="1" dirty="0"/>
              <a:t>Data-Driven Decision-Making</a:t>
            </a:r>
            <a:r>
              <a:rPr lang="en-US" dirty="0"/>
              <a:t>: Visual insights assist in diagnosing and monitoring patient health effectively.</a:t>
            </a:r>
          </a:p>
          <a:p>
            <a:pPr>
              <a:buFont typeface="+mj-lt"/>
              <a:buAutoNum type="arabicPeriod"/>
            </a:pPr>
            <a:r>
              <a:rPr lang="en-US" b="1" dirty="0"/>
              <a:t>Scalability</a:t>
            </a:r>
            <a:r>
              <a:rPr lang="en-US" dirty="0"/>
              <a:t>: Can be used in clinics, hospitals, and telemedicine platforms to assist diverse patient groups.</a:t>
            </a:r>
          </a:p>
        </p:txBody>
      </p:sp>
    </p:spTree>
    <p:extLst>
      <p:ext uri="{BB962C8B-B14F-4D97-AF65-F5344CB8AC3E}">
        <p14:creationId xmlns:p14="http://schemas.microsoft.com/office/powerpoint/2010/main" val="421765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603" y="496088"/>
            <a:ext cx="2867411"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009" y="609600"/>
            <a:ext cx="2664004"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p:cNvSpPr>
            <a:spLocks noGrp="1"/>
          </p:cNvSpPr>
          <p:nvPr>
            <p:ph type="title"/>
          </p:nvPr>
        </p:nvSpPr>
        <p:spPr>
          <a:xfrm>
            <a:off x="791699" y="1055077"/>
            <a:ext cx="1899682" cy="4794578"/>
          </a:xfrm>
        </p:spPr>
        <p:txBody>
          <a:bodyPr>
            <a:normAutofit/>
          </a:bodyPr>
          <a:lstStyle/>
          <a:p>
            <a:r>
              <a:rPr lang="en-IN" sz="3400">
                <a:solidFill>
                  <a:srgbClr val="262626"/>
                </a:solidFill>
              </a:rPr>
              <a:t>Executive Summary</a:t>
            </a:r>
          </a:p>
        </p:txBody>
      </p:sp>
      <p:sp useBgFill="1">
        <p:nvSpPr>
          <p:cNvPr id="16" name="Rectangle 15">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9039" y="-2"/>
            <a:ext cx="5654961"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6CC1672-54A6-1557-76AF-76D7FBD5D9F9}"/>
              </a:ext>
            </a:extLst>
          </p:cNvPr>
          <p:cNvGraphicFramePr>
            <a:graphicFrameLocks noGrp="1"/>
          </p:cNvGraphicFramePr>
          <p:nvPr>
            <p:ph idx="1"/>
            <p:extLst>
              <p:ext uri="{D42A27DB-BD31-4B8C-83A1-F6EECF244321}">
                <p14:modId xmlns:p14="http://schemas.microsoft.com/office/powerpoint/2010/main" val="2160154877"/>
              </p:ext>
            </p:extLst>
          </p:nvPr>
        </p:nvGraphicFramePr>
        <p:xfrm>
          <a:off x="4102554" y="804670"/>
          <a:ext cx="4435656"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473" y="484632"/>
            <a:ext cx="8417053"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315" y="796374"/>
            <a:ext cx="7937369" cy="880027"/>
          </a:xfrm>
        </p:spPr>
        <p:txBody>
          <a:bodyPr>
            <a:normAutofit/>
          </a:bodyPr>
          <a:lstStyle/>
          <a:p>
            <a:r>
              <a:rPr lang="en-IN">
                <a:solidFill>
                  <a:srgbClr val="FFFFFF"/>
                </a:solidFill>
              </a:rPr>
              <a:t>Problem Statement</a:t>
            </a:r>
          </a:p>
        </p:txBody>
      </p:sp>
      <p:sp>
        <p:nvSpPr>
          <p:cNvPr id="12" name="Rectangle 11">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8060" y="648377"/>
            <a:ext cx="8167878"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Rectangle 13">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9144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971550" y="2612256"/>
            <a:ext cx="7200897" cy="3263612"/>
          </a:xfrm>
        </p:spPr>
        <p:txBody>
          <a:bodyPr>
            <a:normAutofit/>
          </a:bodyPr>
          <a:lstStyle/>
          <a:p>
            <a:pPr marL="0" indent="0">
              <a:buNone/>
            </a:pPr>
            <a:r>
              <a:rPr lang="en-IN" sz="2200" b="1" dirty="0"/>
              <a:t>Challenges:</a:t>
            </a:r>
          </a:p>
          <a:p>
            <a:r>
              <a:rPr lang="en-IN" sz="2200" dirty="0"/>
              <a:t>Undiagnosed gestational diabetes causing complications.</a:t>
            </a:r>
          </a:p>
          <a:p>
            <a:r>
              <a:rPr lang="en-IN" sz="2200" dirty="0"/>
              <a:t>Disparities in healthcare access delay early diagnosis.</a:t>
            </a:r>
          </a:p>
          <a:p>
            <a:r>
              <a:rPr lang="en-IN" sz="2200" dirty="0"/>
              <a:t>Existing tools lack accuracy for underserved populations.</a:t>
            </a:r>
          </a:p>
          <a:p>
            <a:pPr marL="0" indent="0">
              <a:buNone/>
            </a:pPr>
            <a:r>
              <a:rPr lang="en-IN" sz="2200" b="1" dirty="0"/>
              <a:t>Goal</a:t>
            </a:r>
            <a:r>
              <a:rPr lang="en-IN" sz="2200" dirty="0"/>
              <a:t>: </a:t>
            </a:r>
          </a:p>
          <a:p>
            <a:pPr marL="0" indent="0">
              <a:buNone/>
            </a:pPr>
            <a:r>
              <a:rPr lang="en-IN" sz="2200" dirty="0"/>
              <a:t>Provide an accurate, proactive tool for early diabetes risk prediction.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71551" y="982132"/>
            <a:ext cx="7200897" cy="1303867"/>
          </a:xfrm>
        </p:spPr>
        <p:txBody>
          <a:bodyPr>
            <a:normAutofit/>
          </a:bodyPr>
          <a:lstStyle/>
          <a:p>
            <a:r>
              <a:rPr lang="en-IN" dirty="0">
                <a:solidFill>
                  <a:srgbClr val="262626"/>
                </a:solidFill>
              </a:rPr>
              <a:t>Dataset and Process Overview</a:t>
            </a:r>
          </a:p>
        </p:txBody>
      </p:sp>
      <p:pic>
        <p:nvPicPr>
          <p:cNvPr id="7" name="Graphic 6" descr="Needle">
            <a:extLst>
              <a:ext uri="{FF2B5EF4-FFF2-40B4-BE49-F238E27FC236}">
                <a16:creationId xmlns:a16="http://schemas.microsoft.com/office/drawing/2014/main" id="{1EF0210E-32A7-6955-45AF-8E7B204968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5701" y="3100102"/>
            <a:ext cx="2054796" cy="2054796"/>
          </a:xfrm>
          <a:prstGeom prst="rect">
            <a:avLst/>
          </a:prstGeom>
          <a:ln w="57150" cmpd="thickThin">
            <a:solidFill>
              <a:srgbClr val="7F7F7F"/>
            </a:solidFill>
            <a:miter lim="800000"/>
          </a:ln>
        </p:spPr>
      </p:pic>
      <p:sp>
        <p:nvSpPr>
          <p:cNvPr id="3" name="Content Placeholder 2"/>
          <p:cNvSpPr>
            <a:spLocks noGrp="1"/>
          </p:cNvSpPr>
          <p:nvPr>
            <p:ph idx="1"/>
          </p:nvPr>
        </p:nvSpPr>
        <p:spPr>
          <a:xfrm>
            <a:off x="3360835" y="2472263"/>
            <a:ext cx="5046569" cy="3640669"/>
          </a:xfrm>
        </p:spPr>
        <p:txBody>
          <a:bodyPr>
            <a:normAutofit fontScale="92500" lnSpcReduction="10000"/>
          </a:bodyPr>
          <a:lstStyle/>
          <a:p>
            <a:pPr marL="0" indent="0">
              <a:lnSpc>
                <a:spcPct val="90000"/>
              </a:lnSpc>
              <a:buNone/>
            </a:pPr>
            <a:r>
              <a:rPr lang="en-IN" sz="1600" b="1" dirty="0">
                <a:solidFill>
                  <a:srgbClr val="262626"/>
                </a:solidFill>
              </a:rPr>
              <a:t>Dataset Key Features</a:t>
            </a:r>
            <a:r>
              <a:rPr lang="en-IN" sz="1600" dirty="0">
                <a:solidFill>
                  <a:srgbClr val="262626"/>
                </a:solidFill>
              </a:rPr>
              <a:t>: </a:t>
            </a:r>
          </a:p>
          <a:p>
            <a:pPr marL="0" indent="0">
              <a:lnSpc>
                <a:spcPct val="90000"/>
              </a:lnSpc>
              <a:buNone/>
            </a:pPr>
            <a:r>
              <a:rPr lang="en-IN" sz="1600" dirty="0">
                <a:solidFill>
                  <a:srgbClr val="262626"/>
                </a:solidFill>
              </a:rPr>
              <a:t>Pregnancies, Glucose, Blood Pressure, Skin Thickness, Insulin, BMI, Age.</a:t>
            </a:r>
          </a:p>
          <a:p>
            <a:pPr>
              <a:lnSpc>
                <a:spcPct val="90000"/>
              </a:lnSpc>
            </a:pPr>
            <a:r>
              <a:rPr lang="en-IN" sz="1600" dirty="0">
                <a:solidFill>
                  <a:srgbClr val="262626"/>
                </a:solidFill>
              </a:rPr>
              <a:t>Target Variable: Outcome (Diabetic = 1, Non-Diabetic = 0).</a:t>
            </a:r>
          </a:p>
          <a:p>
            <a:pPr>
              <a:lnSpc>
                <a:spcPct val="90000"/>
              </a:lnSpc>
            </a:pPr>
            <a:r>
              <a:rPr lang="en-IN" sz="1600" dirty="0">
                <a:solidFill>
                  <a:srgbClr val="262626"/>
                </a:solidFill>
              </a:rPr>
              <a:t>Distribution: 65.1% non-diabetic, 34.9% diabetic.</a:t>
            </a:r>
          </a:p>
          <a:p>
            <a:pPr marL="0" indent="0">
              <a:lnSpc>
                <a:spcPct val="90000"/>
              </a:lnSpc>
              <a:buNone/>
            </a:pPr>
            <a:r>
              <a:rPr lang="en-IN" sz="1600" b="1" dirty="0">
                <a:solidFill>
                  <a:srgbClr val="262626"/>
                </a:solidFill>
              </a:rPr>
              <a:t>Process</a:t>
            </a:r>
            <a:r>
              <a:rPr lang="en-IN" sz="1600" dirty="0">
                <a:solidFill>
                  <a:srgbClr val="262626"/>
                </a:solidFill>
              </a:rPr>
              <a:t>:</a:t>
            </a:r>
          </a:p>
          <a:p>
            <a:pPr>
              <a:lnSpc>
                <a:spcPct val="90000"/>
              </a:lnSpc>
            </a:pPr>
            <a:r>
              <a:rPr lang="en-IN" sz="1600" dirty="0">
                <a:solidFill>
                  <a:srgbClr val="262626"/>
                </a:solidFill>
              </a:rPr>
              <a:t>Data Preparation: Addressed missing values, standardized features.</a:t>
            </a:r>
          </a:p>
          <a:p>
            <a:pPr>
              <a:lnSpc>
                <a:spcPct val="90000"/>
              </a:lnSpc>
            </a:pPr>
            <a:r>
              <a:rPr lang="en-IN" sz="1600" dirty="0">
                <a:solidFill>
                  <a:srgbClr val="262626"/>
                </a:solidFill>
              </a:rPr>
              <a:t>Exploratory Data Analysis: Found correlations, resolved data quality issues.</a:t>
            </a:r>
          </a:p>
          <a:p>
            <a:pPr>
              <a:lnSpc>
                <a:spcPct val="90000"/>
              </a:lnSpc>
            </a:pPr>
            <a:r>
              <a:rPr lang="en-IN" sz="1600" dirty="0" err="1">
                <a:solidFill>
                  <a:srgbClr val="262626"/>
                </a:solidFill>
              </a:rPr>
              <a:t>Modeling</a:t>
            </a:r>
            <a:r>
              <a:rPr lang="en-IN" sz="1600" dirty="0">
                <a:solidFill>
                  <a:srgbClr val="262626"/>
                </a:solidFill>
              </a:rPr>
              <a:t>: Tested Random Forest, Logistic Regression, Decision Trees, KNN, SVM.</a:t>
            </a:r>
          </a:p>
          <a:p>
            <a:pPr>
              <a:lnSpc>
                <a:spcPct val="90000"/>
              </a:lnSpc>
            </a:pPr>
            <a:r>
              <a:rPr lang="en-IN" sz="1600" dirty="0">
                <a:solidFill>
                  <a:srgbClr val="262626"/>
                </a:solidFill>
              </a:rPr>
              <a:t>Evaluation: Used cross-validation and feature scaling for fair comparison.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473" y="484632"/>
            <a:ext cx="8417053"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315" y="796374"/>
            <a:ext cx="7937369" cy="880027"/>
          </a:xfrm>
        </p:spPr>
        <p:txBody>
          <a:bodyPr>
            <a:normAutofit/>
          </a:bodyPr>
          <a:lstStyle/>
          <a:p>
            <a:r>
              <a:rPr lang="en-IN">
                <a:solidFill>
                  <a:srgbClr val="FFFFFF"/>
                </a:solidFill>
              </a:rPr>
              <a:t>Stakeholders and Benefits</a:t>
            </a:r>
          </a:p>
        </p:txBody>
      </p:sp>
      <p:sp>
        <p:nvSpPr>
          <p:cNvPr id="12" name="Rectangle 11">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8060" y="648377"/>
            <a:ext cx="8167878"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Rectangle 13">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9144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3315" y="2612255"/>
            <a:ext cx="8052623" cy="3898611"/>
          </a:xfrm>
        </p:spPr>
        <p:txBody>
          <a:bodyPr>
            <a:normAutofit/>
          </a:bodyPr>
          <a:lstStyle/>
          <a:p>
            <a:pPr marL="0" indent="0">
              <a:lnSpc>
                <a:spcPct val="90000"/>
              </a:lnSpc>
              <a:buNone/>
            </a:pPr>
            <a:r>
              <a:rPr lang="en-IN" sz="2000" b="1" dirty="0"/>
              <a:t>Stakeholders</a:t>
            </a:r>
            <a:r>
              <a:rPr lang="en-IN" sz="2000" dirty="0"/>
              <a:t>:</a:t>
            </a:r>
          </a:p>
          <a:p>
            <a:pPr>
              <a:lnSpc>
                <a:spcPct val="90000"/>
              </a:lnSpc>
            </a:pPr>
            <a:r>
              <a:rPr lang="en-IN" sz="2000" dirty="0"/>
              <a:t>Patients: Early detection and targeted interventions.</a:t>
            </a:r>
          </a:p>
          <a:p>
            <a:pPr>
              <a:lnSpc>
                <a:spcPct val="90000"/>
              </a:lnSpc>
            </a:pPr>
            <a:r>
              <a:rPr lang="en-IN" sz="2000" dirty="0"/>
              <a:t>Healthcare Providers: Enhanced decision-making and efficiency.</a:t>
            </a:r>
          </a:p>
          <a:p>
            <a:pPr>
              <a:lnSpc>
                <a:spcPct val="90000"/>
              </a:lnSpc>
            </a:pPr>
            <a:r>
              <a:rPr lang="en-IN" sz="2000" dirty="0"/>
              <a:t>Researchers: Insights for diabetes prevention and control.</a:t>
            </a:r>
          </a:p>
          <a:p>
            <a:pPr>
              <a:lnSpc>
                <a:spcPct val="90000"/>
              </a:lnSpc>
            </a:pPr>
            <a:r>
              <a:rPr lang="en-IN" sz="2000" dirty="0"/>
              <a:t>Policy-Makers: Data-driven healthcare strategies.</a:t>
            </a:r>
          </a:p>
          <a:p>
            <a:pPr marL="0" indent="0">
              <a:lnSpc>
                <a:spcPct val="90000"/>
              </a:lnSpc>
              <a:buNone/>
            </a:pPr>
            <a:r>
              <a:rPr lang="en-IN" sz="2000" b="1" dirty="0"/>
              <a:t>Focus Groups</a:t>
            </a:r>
            <a:r>
              <a:rPr lang="en-IN" sz="2000" dirty="0"/>
              <a:t>:</a:t>
            </a:r>
          </a:p>
          <a:p>
            <a:pPr>
              <a:lnSpc>
                <a:spcPct val="90000"/>
              </a:lnSpc>
            </a:pPr>
            <a:r>
              <a:rPr lang="en-IN" sz="2000" dirty="0"/>
              <a:t>Pima Indian women (highest diabetes prevalence globally).</a:t>
            </a:r>
          </a:p>
          <a:p>
            <a:pPr>
              <a:lnSpc>
                <a:spcPct val="90000"/>
              </a:lnSpc>
            </a:pPr>
            <a:r>
              <a:rPr lang="en-IN" sz="2000" dirty="0"/>
              <a:t>Pregnant women (1 in 6 pregnancies affected by diabetes).</a:t>
            </a:r>
          </a:p>
          <a:p>
            <a:pPr>
              <a:lnSpc>
                <a:spcPct val="90000"/>
              </a:lnSpc>
            </a:pPr>
            <a:r>
              <a:rPr lang="en-IN" sz="2000" dirty="0"/>
              <a:t>Underserved populations needing affordable diagnostic tools.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473" y="484632"/>
            <a:ext cx="8417053"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315" y="796374"/>
            <a:ext cx="7937369" cy="880027"/>
          </a:xfrm>
        </p:spPr>
        <p:txBody>
          <a:bodyPr>
            <a:normAutofit/>
          </a:bodyPr>
          <a:lstStyle/>
          <a:p>
            <a:r>
              <a:rPr lang="en-IN">
                <a:solidFill>
                  <a:srgbClr val="FFFFFF"/>
                </a:solidFill>
              </a:rPr>
              <a:t>Solution Implementation</a:t>
            </a:r>
          </a:p>
        </p:txBody>
      </p:sp>
      <p:sp>
        <p:nvSpPr>
          <p:cNvPr id="12" name="Rectangle 11">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8060" y="648377"/>
            <a:ext cx="8167878"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Rectangle 13">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9144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971550" y="2612256"/>
            <a:ext cx="7200897" cy="3263612"/>
          </a:xfrm>
        </p:spPr>
        <p:txBody>
          <a:bodyPr>
            <a:normAutofit/>
          </a:bodyPr>
          <a:lstStyle/>
          <a:p>
            <a:pPr marL="0" indent="0">
              <a:lnSpc>
                <a:spcPct val="90000"/>
              </a:lnSpc>
              <a:buNone/>
            </a:pPr>
            <a:r>
              <a:rPr lang="en-IN" sz="2000" b="1"/>
              <a:t>Machine Learning Models</a:t>
            </a:r>
            <a:r>
              <a:rPr lang="en-IN" sz="2000"/>
              <a:t>:</a:t>
            </a:r>
          </a:p>
          <a:p>
            <a:pPr>
              <a:lnSpc>
                <a:spcPct val="90000"/>
              </a:lnSpc>
            </a:pPr>
            <a:r>
              <a:rPr lang="en-IN" sz="2000"/>
              <a:t>Logistic Regression, Random Forest, Decision Tree, SVM, KNN.</a:t>
            </a:r>
          </a:p>
          <a:p>
            <a:pPr marL="0" indent="0">
              <a:lnSpc>
                <a:spcPct val="90000"/>
              </a:lnSpc>
              <a:buNone/>
            </a:pPr>
            <a:r>
              <a:rPr lang="en-IN" sz="2000" b="1"/>
              <a:t>Techniques</a:t>
            </a:r>
            <a:r>
              <a:rPr lang="en-IN" sz="2000"/>
              <a:t>:</a:t>
            </a:r>
          </a:p>
          <a:p>
            <a:pPr>
              <a:lnSpc>
                <a:spcPct val="90000"/>
              </a:lnSpc>
            </a:pPr>
            <a:r>
              <a:rPr lang="en-IN" sz="2000"/>
              <a:t>Feature Scaling: Ensures fair comparison.</a:t>
            </a:r>
          </a:p>
          <a:p>
            <a:pPr>
              <a:lnSpc>
                <a:spcPct val="90000"/>
              </a:lnSpc>
            </a:pPr>
            <a:r>
              <a:rPr lang="en-IN" sz="2000"/>
              <a:t>Cross-Validation: Evaluates robustness.</a:t>
            </a:r>
          </a:p>
          <a:p>
            <a:pPr marL="0" indent="0">
              <a:lnSpc>
                <a:spcPct val="90000"/>
              </a:lnSpc>
              <a:buNone/>
            </a:pPr>
            <a:r>
              <a:rPr lang="en-IN" sz="2000" b="1"/>
              <a:t>Outcome</a:t>
            </a:r>
            <a:r>
              <a:rPr lang="en-IN" sz="2000"/>
              <a:t>:</a:t>
            </a:r>
          </a:p>
          <a:p>
            <a:pPr>
              <a:lnSpc>
                <a:spcPct val="90000"/>
              </a:lnSpc>
            </a:pPr>
            <a:r>
              <a:rPr lang="en-IN" sz="2000"/>
              <a:t>Random Forest achieved &gt;85% accuracy.</a:t>
            </a:r>
          </a:p>
          <a:p>
            <a:pPr>
              <a:lnSpc>
                <a:spcPct val="90000"/>
              </a:lnSpc>
            </a:pPr>
            <a:r>
              <a:rPr lang="en-IN" sz="2000"/>
              <a:t>Reduced false negatives for better healthcare outcomes.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603" y="496088"/>
            <a:ext cx="2867411"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009" y="609600"/>
            <a:ext cx="2664004"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p:cNvSpPr>
            <a:spLocks noGrp="1"/>
          </p:cNvSpPr>
          <p:nvPr>
            <p:ph type="title"/>
          </p:nvPr>
        </p:nvSpPr>
        <p:spPr>
          <a:xfrm>
            <a:off x="791699" y="1055077"/>
            <a:ext cx="1899682" cy="4794578"/>
          </a:xfrm>
        </p:spPr>
        <p:txBody>
          <a:bodyPr>
            <a:normAutofit/>
          </a:bodyPr>
          <a:lstStyle/>
          <a:p>
            <a:r>
              <a:rPr lang="en-IN">
                <a:solidFill>
                  <a:srgbClr val="262626"/>
                </a:solidFill>
              </a:rPr>
              <a:t>Results and Analysis</a:t>
            </a:r>
          </a:p>
        </p:txBody>
      </p:sp>
      <p:sp useBgFill="1">
        <p:nvSpPr>
          <p:cNvPr id="15" name="Rectangle 14">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9039" y="-2"/>
            <a:ext cx="5654961"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CFD3851-3FBA-79C9-8977-3C867D15959E}"/>
              </a:ext>
            </a:extLst>
          </p:cNvPr>
          <p:cNvGraphicFramePr>
            <a:graphicFrameLocks noGrp="1"/>
          </p:cNvGraphicFramePr>
          <p:nvPr>
            <p:ph idx="1"/>
            <p:extLst>
              <p:ext uri="{D42A27DB-BD31-4B8C-83A1-F6EECF244321}">
                <p14:modId xmlns:p14="http://schemas.microsoft.com/office/powerpoint/2010/main" val="3481550629"/>
              </p:ext>
            </p:extLst>
          </p:nvPr>
        </p:nvGraphicFramePr>
        <p:xfrm>
          <a:off x="4102554" y="804670"/>
          <a:ext cx="4435656"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6121-30E5-CC2F-E784-70F3418D9CD1}"/>
              </a:ext>
            </a:extLst>
          </p:cNvPr>
          <p:cNvSpPr>
            <a:spLocks noGrp="1"/>
          </p:cNvSpPr>
          <p:nvPr>
            <p:ph type="title"/>
          </p:nvPr>
        </p:nvSpPr>
        <p:spPr/>
        <p:txBody>
          <a:bodyPr>
            <a:normAutofit/>
          </a:bodyPr>
          <a:lstStyle/>
          <a:p>
            <a:r>
              <a:rPr lang="en-US" sz="2000" dirty="0"/>
              <a:t>This bar chart shows the count of non-missing values for each feature in a dataset, with all variables having 768 observations. It suggests no missing data in any column.</a:t>
            </a:r>
            <a:endParaRPr lang="en-IN" sz="2000" dirty="0"/>
          </a:p>
        </p:txBody>
      </p:sp>
      <p:pic>
        <p:nvPicPr>
          <p:cNvPr id="9" name="Content Placeholder 8">
            <a:extLst>
              <a:ext uri="{FF2B5EF4-FFF2-40B4-BE49-F238E27FC236}">
                <a16:creationId xmlns:a16="http://schemas.microsoft.com/office/drawing/2014/main" id="{0416FEC3-C70D-3888-A754-D560E0E5EA4D}"/>
              </a:ext>
            </a:extLst>
          </p:cNvPr>
          <p:cNvPicPr>
            <a:picLocks noGrp="1" noChangeAspect="1"/>
          </p:cNvPicPr>
          <p:nvPr>
            <p:ph idx="1"/>
          </p:nvPr>
        </p:nvPicPr>
        <p:blipFill>
          <a:blip r:embed="rId2"/>
          <a:stretch>
            <a:fillRect/>
          </a:stretch>
        </p:blipFill>
        <p:spPr>
          <a:xfrm>
            <a:off x="1287970" y="2490788"/>
            <a:ext cx="6575997" cy="3444875"/>
          </a:xfrm>
        </p:spPr>
      </p:pic>
    </p:spTree>
    <p:extLst>
      <p:ext uri="{BB962C8B-B14F-4D97-AF65-F5344CB8AC3E}">
        <p14:creationId xmlns:p14="http://schemas.microsoft.com/office/powerpoint/2010/main" val="32818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97AF3-D6B8-DEE6-F1D3-F11EEF488B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584B0F-B2D1-67B8-D810-87C3619302F7}"/>
              </a:ext>
            </a:extLst>
          </p:cNvPr>
          <p:cNvSpPr>
            <a:spLocks noGrp="1"/>
          </p:cNvSpPr>
          <p:nvPr>
            <p:ph type="title"/>
          </p:nvPr>
        </p:nvSpPr>
        <p:spPr/>
        <p:txBody>
          <a:bodyPr>
            <a:noAutofit/>
          </a:bodyPr>
          <a:lstStyle/>
          <a:p>
            <a:r>
              <a:rPr lang="en-US" sz="2000" dirty="0"/>
              <a:t>This grid of histograms provides an insightful overview of the dataset's feature distributions. Most features like Glucose and BMI exhibit clear patterns, while others like Insulin and Age reveal unique skews, offering valuable clues for further analysis.</a:t>
            </a:r>
            <a:endParaRPr lang="en-IN" sz="2000" dirty="0"/>
          </a:p>
        </p:txBody>
      </p:sp>
      <p:pic>
        <p:nvPicPr>
          <p:cNvPr id="4" name="Picture 3">
            <a:extLst>
              <a:ext uri="{FF2B5EF4-FFF2-40B4-BE49-F238E27FC236}">
                <a16:creationId xmlns:a16="http://schemas.microsoft.com/office/drawing/2014/main" id="{D890F0EA-1297-B9E7-EEF9-BBC51E48DE60}"/>
              </a:ext>
            </a:extLst>
          </p:cNvPr>
          <p:cNvPicPr>
            <a:picLocks noChangeAspect="1"/>
          </p:cNvPicPr>
          <p:nvPr/>
        </p:nvPicPr>
        <p:blipFill>
          <a:blip r:embed="rId2"/>
          <a:stretch>
            <a:fillRect/>
          </a:stretch>
        </p:blipFill>
        <p:spPr>
          <a:xfrm>
            <a:off x="1176866" y="2547491"/>
            <a:ext cx="6882669" cy="3263373"/>
          </a:xfrm>
          <a:prstGeom prst="rect">
            <a:avLst/>
          </a:prstGeom>
        </p:spPr>
      </p:pic>
    </p:spTree>
    <p:extLst>
      <p:ext uri="{BB962C8B-B14F-4D97-AF65-F5344CB8AC3E}">
        <p14:creationId xmlns:p14="http://schemas.microsoft.com/office/powerpoint/2010/main" val="247967346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869</TotalTime>
  <Words>1044</Words>
  <Application>Microsoft Office PowerPoint</Application>
  <PresentationFormat>On-screen Show (4:3)</PresentationFormat>
  <Paragraphs>107</Paragraphs>
  <Slides>17</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Arial</vt:lpstr>
      <vt:lpstr>Garamond</vt:lpstr>
      <vt:lpstr>Times New Roman</vt:lpstr>
      <vt:lpstr>Organic</vt:lpstr>
      <vt:lpstr>Diabetes Prediction Using Machine Learning</vt:lpstr>
      <vt:lpstr>Executive Summary</vt:lpstr>
      <vt:lpstr>Problem Statement</vt:lpstr>
      <vt:lpstr>Dataset and Process Overview</vt:lpstr>
      <vt:lpstr>Stakeholders and Benefits</vt:lpstr>
      <vt:lpstr>Solution Implementation</vt:lpstr>
      <vt:lpstr>Results and Analysis</vt:lpstr>
      <vt:lpstr>This bar chart shows the count of non-missing values for each feature in a dataset, with all variables having 768 observations. It suggests no missing data in any column.</vt:lpstr>
      <vt:lpstr>This grid of histograms provides an insightful overview of the dataset's feature distributions. Most features like Glucose and BMI exhibit clear patterns, while others like Insulin and Age reveal unique skews, offering valuable clues for further analysis.</vt:lpstr>
      <vt:lpstr>This boxplot illustrates the relationship between age and outcome. Individuals with Outcome 1 tend to be older on average, showing a higher median age and wider age variability compared to those with Outcome 0.</vt:lpstr>
      <vt:lpstr>The first heatmap shows pairwise correlations among variables, visually highlighting their relationships through color intensity. The second heatmap adds numeric correlation values for clarity, revealing strong positive correlations like Glucose with Outcome and Age with Pregnancies.</vt:lpstr>
      <vt:lpstr>The confusion matrices illustrate the model's performance on training and validation datasets. The training matrix shows strong performance with minimal misclassifications, while the validation matrix indicates slightly reduced accuracy, suggesting potential overfitting or variance in data.</vt:lpstr>
      <vt:lpstr>Recommendations and Limitations</vt:lpstr>
      <vt:lpstr>Purpose of Presentation</vt:lpstr>
      <vt:lpstr>DASHBOARD</vt:lpstr>
      <vt:lpstr>PowerPoint Presentation</vt:lpstr>
      <vt:lpstr>End Users and Healthcare Benefits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SWATI KUMARI</dc:creator>
  <cp:keywords/>
  <dc:description>generated using python-pptx</dc:description>
  <cp:lastModifiedBy>Ankita Vashisht4392</cp:lastModifiedBy>
  <cp:revision>22</cp:revision>
  <dcterms:created xsi:type="dcterms:W3CDTF">2013-01-27T09:14:16Z</dcterms:created>
  <dcterms:modified xsi:type="dcterms:W3CDTF">2024-12-24T07:01:47Z</dcterms:modified>
  <cp:category/>
</cp:coreProperties>
</file>